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6"/>
  </p:notesMasterIdLst>
  <p:sldIdLst>
    <p:sldId id="260" r:id="rId2"/>
    <p:sldId id="267" r:id="rId3"/>
    <p:sldId id="287" r:id="rId4"/>
    <p:sldId id="290" r:id="rId5"/>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0D"/>
    <a:srgbClr val="036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0" autoAdjust="0"/>
    <p:restoredTop sz="94660"/>
  </p:normalViewPr>
  <p:slideViewPr>
    <p:cSldViewPr snapToGrid="0">
      <p:cViewPr varScale="1">
        <p:scale>
          <a:sx n="67" d="100"/>
          <a:sy n="67" d="100"/>
        </p:scale>
        <p:origin x="2414" y="2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5CB33-4B4D-4A32-83D9-8F622728A604}" type="datetimeFigureOut">
              <a:rPr kumimoji="1" lang="ja-JP" altLang="en-US" smtClean="0"/>
              <a:t>2025/9/5</a:t>
            </a:fld>
            <a:endParaRPr kumimoji="1" lang="ja-JP" altLang="en-US"/>
          </a:p>
        </p:txBody>
      </p:sp>
      <p:sp>
        <p:nvSpPr>
          <p:cNvPr id="4" name="スライド イメージ プレースホルダー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01CDF-4AF0-401D-A659-F2A7B9540C32}" type="slidenum">
              <a:rPr kumimoji="1" lang="ja-JP" altLang="en-US" smtClean="0"/>
              <a:t>‹#›</a:t>
            </a:fld>
            <a:endParaRPr kumimoji="1" lang="ja-JP" altLang="en-US"/>
          </a:p>
        </p:txBody>
      </p:sp>
    </p:spTree>
    <p:extLst>
      <p:ext uri="{BB962C8B-B14F-4D97-AF65-F5344CB8AC3E}">
        <p14:creationId xmlns:p14="http://schemas.microsoft.com/office/powerpoint/2010/main" val="33970768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7E09E8C-9B27-4D0F-80CB-45E8BBCB4DFC}" type="datetime1">
              <a:rPr kumimoji="1" lang="ja-JP" altLang="en-US" smtClean="0"/>
              <a:t>2025/9/5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3911605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593C3F-326D-41C4-8C35-C1602F6409A7}" type="datetime1">
              <a:rPr kumimoji="1" lang="ja-JP" altLang="en-US" smtClean="0"/>
              <a:t>2025/9/5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416635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1CC518A-520F-4FB9-A123-38A09991E0C5}" type="datetime1">
              <a:rPr kumimoji="1" lang="ja-JP" altLang="en-US" smtClean="0"/>
              <a:t>2025/9/5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1151217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0D039F8-813B-4192-84D2-0A3D532E9B41}" type="datetime1">
              <a:rPr kumimoji="1" lang="ja-JP" altLang="en-US" smtClean="0"/>
              <a:t>2025/9/5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4260703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9FA8352-7D91-464C-9A02-DC5E92EBEE94}" type="datetime1">
              <a:rPr kumimoji="1" lang="ja-JP" altLang="en-US" smtClean="0"/>
              <a:t>2025/9/5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05559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D1EEADE-CE5F-4D4F-9F3E-66785DDC5052}" type="datetime1">
              <a:rPr kumimoji="1" lang="ja-JP" altLang="en-US" smtClean="0"/>
              <a:t>2025/9/5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34630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532D88-F9AF-418C-93CA-8B2FC3EEAAA3}" type="datetime1">
              <a:rPr kumimoji="1" lang="ja-JP" altLang="en-US" smtClean="0"/>
              <a:t>2025/9/5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347245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7A5213E-83F8-4846-9235-FB2B7257FBB0}" type="datetime1">
              <a:rPr kumimoji="1" lang="ja-JP" altLang="en-US" smtClean="0"/>
              <a:t>2025/9/5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5314950" y="9377892"/>
            <a:ext cx="1543050" cy="527403"/>
          </a:xfrm>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96055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C256-4B4F-475F-8733-788DA6EA639D}" type="datetime1">
              <a:rPr kumimoji="1" lang="ja-JP" altLang="en-US" smtClean="0"/>
              <a:t>2025/9/5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1184891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90A1553-F6AD-472D-A58A-ADA7DEBE4766}" type="datetime1">
              <a:rPr kumimoji="1" lang="ja-JP" altLang="en-US" smtClean="0"/>
              <a:t>2025/9/5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51251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554A117-C2F2-4F07-AEFB-139E7111A570}" type="datetime1">
              <a:rPr kumimoji="1" lang="ja-JP" altLang="en-US" smtClean="0"/>
              <a:t>2025/9/5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172385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C8779451-C4D0-4424-96EA-BF270F21496A}" type="datetime1">
              <a:rPr kumimoji="1" lang="ja-JP" altLang="en-US" smtClean="0"/>
              <a:t>2025/9/5</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637561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hyperlink" Target="https://www.instagram.com/acalie_smart/" TargetMode="External"/><Relationship Id="rId10" Type="http://schemas.openxmlformats.org/officeDocument/2006/relationships/image" Target="../media/image7.png"/><Relationship Id="rId4" Type="http://schemas.openxmlformats.org/officeDocument/2006/relationships/hyperlink" Target="https://ali-jp.com/" TargetMode="Externa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channel/UCTC1b4NMZ-VfvUNBKpo8UdQ" TargetMode="External"/><Relationship Id="rId7" Type="http://schemas.openxmlformats.org/officeDocument/2006/relationships/image" Target="../media/image11.png"/><Relationship Id="rId2" Type="http://schemas.openxmlformats.org/officeDocument/2006/relationships/hyperlink" Target="https://officelabo.co.jp/" TargetMode="Externa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hyperlink" Target="https://www.instagram.com/office__labo?igsh=MWl6dDBydm14Nnd4cg%3D%3D"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vimeo.com/1060786136?fl=pl&amp;fe=ti&amp;pgroup=plv" TargetMode="External"/><Relationship Id="rId7" Type="http://schemas.openxmlformats.org/officeDocument/2006/relationships/hyperlink" Target="https://page.line.me/092bhyaz?oat_content=url&amp;openQrModal=true" TargetMode="External"/><Relationship Id="rId2" Type="http://schemas.openxmlformats.org/officeDocument/2006/relationships/hyperlink" Target="https://motion.products.splyza.com/" TargetMode="External"/><Relationship Id="rId1" Type="http://schemas.openxmlformats.org/officeDocument/2006/relationships/slideLayout" Target="../slideLayouts/slideLayout6.xml"/><Relationship Id="rId6" Type="http://schemas.openxmlformats.org/officeDocument/2006/relationships/hyperlink" Target="https://www.facebook.com/splyza.motion" TargetMode="External"/><Relationship Id="rId5" Type="http://schemas.openxmlformats.org/officeDocument/2006/relationships/hyperlink" Target="https://x.com/SplyzaMotion" TargetMode="External"/><Relationship Id="rId4" Type="http://schemas.openxmlformats.org/officeDocument/2006/relationships/hyperlink" Target="https://www.instagram.com/splyzamotion/" TargetMode="External"/><Relationship Id="rId9"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8C54B1C3-CADA-BC19-BDFD-C6EBA0412E48}"/>
              </a:ext>
            </a:extLst>
          </p:cNvPr>
          <p:cNvGrpSpPr/>
          <p:nvPr/>
        </p:nvGrpSpPr>
        <p:grpSpPr>
          <a:xfrm>
            <a:off x="1043694" y="2079225"/>
            <a:ext cx="4770611" cy="3378200"/>
            <a:chOff x="1308100" y="2260600"/>
            <a:chExt cx="4203699" cy="2976754"/>
          </a:xfrm>
        </p:grpSpPr>
        <p:pic>
          <p:nvPicPr>
            <p:cNvPr id="4" name="図 3">
              <a:extLst>
                <a:ext uri="{FF2B5EF4-FFF2-40B4-BE49-F238E27FC236}">
                  <a16:creationId xmlns:a16="http://schemas.microsoft.com/office/drawing/2014/main" id="{C1B381C0-A3F2-0DD2-BA27-745B36875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944" y="2420745"/>
              <a:ext cx="4020111" cy="2753109"/>
            </a:xfrm>
            <a:prstGeom prst="rect">
              <a:avLst/>
            </a:prstGeom>
          </p:spPr>
        </p:pic>
        <p:sp>
          <p:nvSpPr>
            <p:cNvPr id="5" name="正方形/長方形 4">
              <a:extLst>
                <a:ext uri="{FF2B5EF4-FFF2-40B4-BE49-F238E27FC236}">
                  <a16:creationId xmlns:a16="http://schemas.microsoft.com/office/drawing/2014/main" id="{E83D0E59-B4F5-8667-754A-530D299E15F5}"/>
                </a:ext>
              </a:extLst>
            </p:cNvPr>
            <p:cNvSpPr/>
            <p:nvPr/>
          </p:nvSpPr>
          <p:spPr>
            <a:xfrm>
              <a:off x="1308100" y="2260600"/>
              <a:ext cx="3289300" cy="444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2089F06-AE57-A04E-92CE-315C62482291}"/>
                </a:ext>
              </a:extLst>
            </p:cNvPr>
            <p:cNvSpPr/>
            <p:nvPr/>
          </p:nvSpPr>
          <p:spPr>
            <a:xfrm>
              <a:off x="1524000" y="2403090"/>
              <a:ext cx="1155700" cy="444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2A591CD-C9C9-3587-A698-8CB6596ED9DE}"/>
                </a:ext>
              </a:extLst>
            </p:cNvPr>
            <p:cNvSpPr/>
            <p:nvPr/>
          </p:nvSpPr>
          <p:spPr>
            <a:xfrm>
              <a:off x="1418944" y="4257290"/>
              <a:ext cx="193956" cy="695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DC0F935-5FA1-736E-D5CB-C5B4F6199A80}"/>
                </a:ext>
              </a:extLst>
            </p:cNvPr>
            <p:cNvSpPr/>
            <p:nvPr/>
          </p:nvSpPr>
          <p:spPr>
            <a:xfrm>
              <a:off x="5317843" y="4541644"/>
              <a:ext cx="193956" cy="695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 name="図 9">
            <a:extLst>
              <a:ext uri="{FF2B5EF4-FFF2-40B4-BE49-F238E27FC236}">
                <a16:creationId xmlns:a16="http://schemas.microsoft.com/office/drawing/2014/main" id="{24DF3AE3-C9AA-5356-547D-90F5DC4BB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35" y="76826"/>
            <a:ext cx="1305065" cy="1404498"/>
          </a:xfrm>
          <a:prstGeom prst="rect">
            <a:avLst/>
          </a:prstGeom>
        </p:spPr>
      </p:pic>
      <p:sp>
        <p:nvSpPr>
          <p:cNvPr id="11" name="テキスト ボックス 10">
            <a:extLst>
              <a:ext uri="{FF2B5EF4-FFF2-40B4-BE49-F238E27FC236}">
                <a16:creationId xmlns:a16="http://schemas.microsoft.com/office/drawing/2014/main" id="{5060F68D-59D1-EE0B-6CA7-9AED8E6C9A29}"/>
              </a:ext>
            </a:extLst>
          </p:cNvPr>
          <p:cNvSpPr txBox="1"/>
          <p:nvPr/>
        </p:nvSpPr>
        <p:spPr>
          <a:xfrm>
            <a:off x="0" y="6092814"/>
            <a:ext cx="6858000" cy="1499193"/>
          </a:xfrm>
          <a:prstGeom prst="rect">
            <a:avLst/>
          </a:prstGeom>
          <a:noFill/>
        </p:spPr>
        <p:txBody>
          <a:bodyPr wrap="square" rtlCol="0">
            <a:spAutoFit/>
          </a:bodyPr>
          <a:lstStyle/>
          <a:p>
            <a:pPr algn="ctr">
              <a:lnSpc>
                <a:spcPct val="150000"/>
              </a:lnSpc>
            </a:pPr>
            <a:r>
              <a:rPr kumimoji="1" lang="ja-JP" altLang="en-US" sz="3200" b="1" dirty="0"/>
              <a:t>出展内容詳細一覧</a:t>
            </a:r>
            <a:endParaRPr kumimoji="1" lang="en-US" altLang="ja-JP" sz="3200" b="1" dirty="0"/>
          </a:p>
          <a:p>
            <a:pPr algn="ctr">
              <a:lnSpc>
                <a:spcPct val="150000"/>
              </a:lnSpc>
            </a:pPr>
            <a:r>
              <a:rPr kumimoji="1" lang="ja-JP" altLang="en-US" sz="3200" b="1" dirty="0"/>
              <a:t>運動マネジメント</a:t>
            </a:r>
          </a:p>
        </p:txBody>
      </p:sp>
      <p:sp>
        <p:nvSpPr>
          <p:cNvPr id="12" name="正方形/長方形 11">
            <a:extLst>
              <a:ext uri="{FF2B5EF4-FFF2-40B4-BE49-F238E27FC236}">
                <a16:creationId xmlns:a16="http://schemas.microsoft.com/office/drawing/2014/main" id="{C150F2F0-281F-AEB5-5204-86A64711DEA4}"/>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2529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FA33F-68ED-9CEE-140B-CAF70DFF567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37DE956-8E7F-A294-4D4B-C05FE2850ADA}"/>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01AF1395-2007-6D18-4E95-762E00E78D8F}"/>
              </a:ext>
            </a:extLst>
          </p:cNvPr>
          <p:cNvSpPr>
            <a:spLocks noGrp="1"/>
          </p:cNvSpPr>
          <p:nvPr>
            <p:ph type="sldNum" sz="quarter" idx="12"/>
          </p:nvPr>
        </p:nvSpPr>
        <p:spPr/>
        <p:txBody>
          <a:bodyPr/>
          <a:lstStyle/>
          <a:p>
            <a:fld id="{2AC069A8-8808-4EF8-B520-8CAD8EC66CB7}" type="slidenum">
              <a:rPr kumimoji="1" lang="ja-JP" altLang="en-US" smtClean="0"/>
              <a:t>1</a:t>
            </a:fld>
            <a:endParaRPr kumimoji="1" lang="ja-JP" altLang="en-US"/>
          </a:p>
        </p:txBody>
      </p:sp>
      <p:sp>
        <p:nvSpPr>
          <p:cNvPr id="3" name="テキスト ボックス 2">
            <a:extLst>
              <a:ext uri="{FF2B5EF4-FFF2-40B4-BE49-F238E27FC236}">
                <a16:creationId xmlns:a16="http://schemas.microsoft.com/office/drawing/2014/main" id="{814383D2-C214-4530-47AC-12A965750F9B}"/>
              </a:ext>
            </a:extLst>
          </p:cNvPr>
          <p:cNvSpPr txBox="1"/>
          <p:nvPr/>
        </p:nvSpPr>
        <p:spPr>
          <a:xfrm>
            <a:off x="329418" y="961587"/>
            <a:ext cx="3999030" cy="400110"/>
          </a:xfrm>
          <a:prstGeom prst="rect">
            <a:avLst/>
          </a:prstGeom>
          <a:noFill/>
        </p:spPr>
        <p:txBody>
          <a:bodyPr wrap="square" rtlCol="0">
            <a:spAutoFit/>
          </a:bodyPr>
          <a:lstStyle/>
          <a:p>
            <a:r>
              <a:rPr kumimoji="1" lang="ja-JP" altLang="en-US" sz="2000" b="1" dirty="0"/>
              <a:t>株式会社</a:t>
            </a:r>
            <a:r>
              <a:rPr kumimoji="1" lang="en-US" altLang="ja-JP" sz="2000" b="1" dirty="0" err="1"/>
              <a:t>Acalie</a:t>
            </a:r>
            <a:endParaRPr kumimoji="1" lang="ja-JP" altLang="en-US" sz="2000" b="1" dirty="0"/>
          </a:p>
        </p:txBody>
      </p:sp>
      <p:sp>
        <p:nvSpPr>
          <p:cNvPr id="14" name="テキスト ボックス 13">
            <a:extLst>
              <a:ext uri="{FF2B5EF4-FFF2-40B4-BE49-F238E27FC236}">
                <a16:creationId xmlns:a16="http://schemas.microsoft.com/office/drawing/2014/main" id="{47108CC4-FF1E-2971-8F82-848CCE3DD954}"/>
              </a:ext>
            </a:extLst>
          </p:cNvPr>
          <p:cNvSpPr txBox="1"/>
          <p:nvPr/>
        </p:nvSpPr>
        <p:spPr>
          <a:xfrm>
            <a:off x="179809" y="8773901"/>
            <a:ext cx="5563024" cy="1077218"/>
          </a:xfrm>
          <a:prstGeom prst="rect">
            <a:avLst/>
          </a:prstGeom>
          <a:noFill/>
        </p:spPr>
        <p:txBody>
          <a:bodyPr wrap="square" rtlCol="0">
            <a:spAutoFit/>
          </a:bodyPr>
          <a:lstStyle/>
          <a:p>
            <a:r>
              <a:rPr kumimoji="1" lang="ja-JP" altLang="en-US" sz="1600" dirty="0"/>
              <a:t>企業サイト</a:t>
            </a:r>
            <a:r>
              <a:rPr kumimoji="1" lang="en-US" altLang="ja-JP" sz="1600" dirty="0"/>
              <a:t>URL</a:t>
            </a:r>
            <a:r>
              <a:rPr kumimoji="1" lang="ja-JP" altLang="en-US" sz="1600" dirty="0"/>
              <a:t>：</a:t>
            </a:r>
            <a:r>
              <a:rPr lang="ja-JP" altLang="en-US" sz="1600" dirty="0"/>
              <a:t> </a:t>
            </a:r>
            <a:r>
              <a:rPr lang="ja-JP" altLang="en-US" sz="1600" dirty="0">
                <a:hlinkClick r:id="rId4"/>
              </a:rPr>
              <a:t>https://ali-jp.com/</a:t>
            </a:r>
            <a:endParaRPr lang="en-US" altLang="ja-JP" sz="1600" dirty="0"/>
          </a:p>
          <a:p>
            <a:r>
              <a:rPr kumimoji="1" lang="en-US" altLang="ja-JP" sz="1600" dirty="0"/>
              <a:t>Instagram</a:t>
            </a:r>
            <a:r>
              <a:rPr kumimoji="1" lang="ja-JP" altLang="en-US" sz="1600" dirty="0"/>
              <a:t>：</a:t>
            </a:r>
            <a:r>
              <a:rPr lang="ja-JP" altLang="en-US" sz="1600" dirty="0"/>
              <a:t> </a:t>
            </a:r>
            <a:r>
              <a:rPr lang="ja-JP" altLang="en-US" sz="1600" dirty="0">
                <a:hlinkClick r:id="rId5"/>
              </a:rPr>
              <a:t>https://www.instagram.com/acalie_smart/</a:t>
            </a:r>
            <a:endParaRPr lang="en-US" altLang="ja-JP" sz="1600" dirty="0"/>
          </a:p>
          <a:p>
            <a:endParaRPr kumimoji="1" lang="en-US" altLang="ja-JP" sz="1600" dirty="0"/>
          </a:p>
          <a:p>
            <a:endParaRPr kumimoji="1" lang="en-US" altLang="ja-JP" sz="1600" dirty="0"/>
          </a:p>
        </p:txBody>
      </p:sp>
      <p:sp>
        <p:nvSpPr>
          <p:cNvPr id="22" name="テキスト ボックス 21">
            <a:extLst>
              <a:ext uri="{FF2B5EF4-FFF2-40B4-BE49-F238E27FC236}">
                <a16:creationId xmlns:a16="http://schemas.microsoft.com/office/drawing/2014/main" id="{35C2BFCC-1BAC-63AF-51E9-89D4E3196F08}"/>
              </a:ext>
            </a:extLst>
          </p:cNvPr>
          <p:cNvSpPr txBox="1"/>
          <p:nvPr/>
        </p:nvSpPr>
        <p:spPr>
          <a:xfrm>
            <a:off x="140693" y="5365270"/>
            <a:ext cx="6406573" cy="1169551"/>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Robooter Q40は、折りたたみもできる電動スマートモビリティ。歩くのが少しつらい日でも、安心して外に出かけられます。買い物や通院、ちょっとしたお散歩も、無理なく、気軽に。移動の負担を減らし、毎日の「行ってみようかな」をそっと後押しします。使う人にも、支える人にもやさしい新しい移動手段です。</a:t>
            </a:r>
          </a:p>
        </p:txBody>
      </p:sp>
      <p:pic>
        <p:nvPicPr>
          <p:cNvPr id="24" name="図 23">
            <a:extLst>
              <a:ext uri="{FF2B5EF4-FFF2-40B4-BE49-F238E27FC236}">
                <a16:creationId xmlns:a16="http://schemas.microsoft.com/office/drawing/2014/main" id="{AD4736D2-3249-62E0-6385-F18AE94B28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117" y="1995548"/>
            <a:ext cx="2281760" cy="161458"/>
          </a:xfrm>
          <a:prstGeom prst="rect">
            <a:avLst/>
          </a:prstGeom>
        </p:spPr>
      </p:pic>
      <p:pic>
        <p:nvPicPr>
          <p:cNvPr id="25" name="EC962BF8">
            <a:hlinkClick r:id="" action="ppaction://media"/>
            <a:extLst>
              <a:ext uri="{FF2B5EF4-FFF2-40B4-BE49-F238E27FC236}">
                <a16:creationId xmlns:a16="http://schemas.microsoft.com/office/drawing/2014/main" id="{7DA01F7C-D3AB-6B09-0983-7CDEC770D60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49423" y="2477239"/>
            <a:ext cx="3778250" cy="2125266"/>
          </a:xfrm>
          <a:prstGeom prst="rect">
            <a:avLst/>
          </a:prstGeom>
        </p:spPr>
      </p:pic>
      <p:pic>
        <p:nvPicPr>
          <p:cNvPr id="47" name="図 46" descr="屋外, 乗る, 人, 男 が含まれている画像&#10;&#10;AI によって生成されたコンテンツは間違っている可能性があります。">
            <a:extLst>
              <a:ext uri="{FF2B5EF4-FFF2-40B4-BE49-F238E27FC236}">
                <a16:creationId xmlns:a16="http://schemas.microsoft.com/office/drawing/2014/main" id="{26C1CD00-46E2-D9A8-B6FB-46EDFBF9BA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809" y="2477239"/>
            <a:ext cx="2542691" cy="2125266"/>
          </a:xfrm>
          <a:prstGeom prst="rect">
            <a:avLst/>
          </a:prstGeom>
        </p:spPr>
      </p:pic>
      <p:pic>
        <p:nvPicPr>
          <p:cNvPr id="49" name="図 48" descr="図形&#10;&#10;AI によって生成されたコンテンツは間違っている可能性があります。">
            <a:extLst>
              <a:ext uri="{FF2B5EF4-FFF2-40B4-BE49-F238E27FC236}">
                <a16:creationId xmlns:a16="http://schemas.microsoft.com/office/drawing/2014/main" id="{5A2DB477-432C-FF02-0ABB-EAFDA1FF0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442" y="257243"/>
            <a:ext cx="2852025" cy="553054"/>
          </a:xfrm>
          <a:prstGeom prst="rect">
            <a:avLst/>
          </a:prstGeom>
        </p:spPr>
      </p:pic>
      <p:pic>
        <p:nvPicPr>
          <p:cNvPr id="6" name="グラフィックス 5" descr="ビデオ カメラ 単色塗りつぶし">
            <a:extLst>
              <a:ext uri="{FF2B5EF4-FFF2-40B4-BE49-F238E27FC236}">
                <a16:creationId xmlns:a16="http://schemas.microsoft.com/office/drawing/2014/main" id="{99FF9572-60A6-2ED1-8C5C-60715C4A3F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41539" y="4559403"/>
            <a:ext cx="425116" cy="425116"/>
          </a:xfrm>
          <a:prstGeom prst="rect">
            <a:avLst/>
          </a:prstGeom>
        </p:spPr>
      </p:pic>
      <p:sp>
        <p:nvSpPr>
          <p:cNvPr id="8" name="正方形/長方形 7">
            <a:extLst>
              <a:ext uri="{FF2B5EF4-FFF2-40B4-BE49-F238E27FC236}">
                <a16:creationId xmlns:a16="http://schemas.microsoft.com/office/drawing/2014/main" id="{5C1BE9A7-9A14-0271-8BCB-B0578D54B25B}"/>
              </a:ext>
            </a:extLst>
          </p:cNvPr>
          <p:cNvSpPr/>
          <p:nvPr/>
        </p:nvSpPr>
        <p:spPr>
          <a:xfrm>
            <a:off x="2816956" y="2449773"/>
            <a:ext cx="3823969" cy="2181996"/>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リボン: 上に曲がる 8">
            <a:extLst>
              <a:ext uri="{FF2B5EF4-FFF2-40B4-BE49-F238E27FC236}">
                <a16:creationId xmlns:a16="http://schemas.microsoft.com/office/drawing/2014/main" id="{DD50C860-9C17-48D3-F470-1D485DDA037C}"/>
              </a:ext>
            </a:extLst>
          </p:cNvPr>
          <p:cNvSpPr/>
          <p:nvPr/>
        </p:nvSpPr>
        <p:spPr>
          <a:xfrm>
            <a:off x="4875228" y="770118"/>
            <a:ext cx="1930448" cy="644170"/>
          </a:xfrm>
          <a:prstGeom prst="ribbon2">
            <a:avLst>
              <a:gd name="adj1" fmla="val 15035"/>
              <a:gd name="adj2" fmla="val 74669"/>
            </a:avLst>
          </a:prstGeom>
          <a:solidFill>
            <a:srgbClr val="E5000D"/>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万博出展</a:t>
            </a:r>
          </a:p>
        </p:txBody>
      </p:sp>
      <p:sp>
        <p:nvSpPr>
          <p:cNvPr id="10" name="四角形: 角を丸くする 9">
            <a:extLst>
              <a:ext uri="{FF2B5EF4-FFF2-40B4-BE49-F238E27FC236}">
                <a16:creationId xmlns:a16="http://schemas.microsoft.com/office/drawing/2014/main" id="{DDFEACE5-6365-E98D-F636-7E8BA136E76A}"/>
              </a:ext>
            </a:extLst>
          </p:cNvPr>
          <p:cNvSpPr/>
          <p:nvPr/>
        </p:nvSpPr>
        <p:spPr>
          <a:xfrm>
            <a:off x="4602480" y="169709"/>
            <a:ext cx="2164124"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運動マネジメント</a:t>
            </a:r>
            <a:endParaRPr kumimoji="1" lang="en-US" altLang="ja-JP" b="1" dirty="0"/>
          </a:p>
        </p:txBody>
      </p:sp>
    </p:spTree>
    <p:extLst>
      <p:ext uri="{BB962C8B-B14F-4D97-AF65-F5344CB8AC3E}">
        <p14:creationId xmlns:p14="http://schemas.microsoft.com/office/powerpoint/2010/main" val="2999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8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B44ED-63CF-A36E-4797-32EAF5CD25B6}"/>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BCD0A5E-72E5-4F54-AE56-1BE1F29FCC3E}"/>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865597A4-0362-924E-4894-DCF8A4B811A2}"/>
              </a:ext>
            </a:extLst>
          </p:cNvPr>
          <p:cNvSpPr>
            <a:spLocks noGrp="1"/>
          </p:cNvSpPr>
          <p:nvPr>
            <p:ph type="sldNum" sz="quarter" idx="12"/>
          </p:nvPr>
        </p:nvSpPr>
        <p:spPr/>
        <p:txBody>
          <a:bodyPr/>
          <a:lstStyle/>
          <a:p>
            <a:fld id="{2AC069A8-8808-4EF8-B520-8CAD8EC66CB7}" type="slidenum">
              <a:rPr kumimoji="1" lang="ja-JP" altLang="en-US" smtClean="0"/>
              <a:t>2</a:t>
            </a:fld>
            <a:endParaRPr kumimoji="1" lang="ja-JP" altLang="en-US"/>
          </a:p>
        </p:txBody>
      </p:sp>
      <p:sp>
        <p:nvSpPr>
          <p:cNvPr id="3" name="テキスト ボックス 2">
            <a:extLst>
              <a:ext uri="{FF2B5EF4-FFF2-40B4-BE49-F238E27FC236}">
                <a16:creationId xmlns:a16="http://schemas.microsoft.com/office/drawing/2014/main" id="{B96C6BFB-C414-C429-6589-514C2858A03B}"/>
              </a:ext>
            </a:extLst>
          </p:cNvPr>
          <p:cNvSpPr txBox="1"/>
          <p:nvPr/>
        </p:nvSpPr>
        <p:spPr>
          <a:xfrm>
            <a:off x="329418" y="1170323"/>
            <a:ext cx="4455941" cy="400110"/>
          </a:xfrm>
          <a:prstGeom prst="rect">
            <a:avLst/>
          </a:prstGeom>
          <a:noFill/>
        </p:spPr>
        <p:txBody>
          <a:bodyPr wrap="square" rtlCol="0">
            <a:spAutoFit/>
          </a:bodyPr>
          <a:lstStyle/>
          <a:p>
            <a:r>
              <a:rPr kumimoji="1" lang="ja-JP" altLang="en-US" sz="2000" b="1" dirty="0"/>
              <a:t>株式会社オフィスラボ</a:t>
            </a:r>
          </a:p>
        </p:txBody>
      </p:sp>
      <p:sp>
        <p:nvSpPr>
          <p:cNvPr id="16" name="テキスト ボックス 15">
            <a:extLst>
              <a:ext uri="{FF2B5EF4-FFF2-40B4-BE49-F238E27FC236}">
                <a16:creationId xmlns:a16="http://schemas.microsoft.com/office/drawing/2014/main" id="{73EFE11E-6E1F-65F5-A8B2-D4EAA11AAB11}"/>
              </a:ext>
            </a:extLst>
          </p:cNvPr>
          <p:cNvSpPr txBox="1"/>
          <p:nvPr/>
        </p:nvSpPr>
        <p:spPr>
          <a:xfrm>
            <a:off x="76179" y="8160637"/>
            <a:ext cx="6492262" cy="2062103"/>
          </a:xfrm>
          <a:prstGeom prst="rect">
            <a:avLst/>
          </a:prstGeom>
          <a:noFill/>
        </p:spPr>
        <p:txBody>
          <a:bodyPr wrap="square" rtlCol="0">
            <a:spAutoFit/>
          </a:bodyPr>
          <a:lstStyle/>
          <a:p>
            <a:r>
              <a:rPr kumimoji="1" lang="ja-JP" altLang="en-US" sz="1600" dirty="0"/>
              <a:t>企業サイト</a:t>
            </a:r>
            <a:r>
              <a:rPr kumimoji="1" lang="en-US" altLang="ja-JP" sz="1600" dirty="0"/>
              <a:t>URL</a:t>
            </a:r>
            <a:r>
              <a:rPr kumimoji="1" lang="ja-JP" altLang="en-US" sz="1600" dirty="0"/>
              <a:t>：</a:t>
            </a:r>
            <a:r>
              <a:rPr kumimoji="1" lang="en-US" altLang="ja-JP" sz="1600" dirty="0">
                <a:hlinkClick r:id="rId2"/>
              </a:rPr>
              <a:t>https://officelabo.co.jp/</a:t>
            </a:r>
            <a:endParaRPr kumimoji="1" lang="en-US" altLang="ja-JP" sz="1600" dirty="0"/>
          </a:p>
          <a:p>
            <a:r>
              <a:rPr kumimoji="1" lang="ja-JP" altLang="en-US" sz="1600" dirty="0"/>
              <a:t>製品動画：</a:t>
            </a:r>
            <a:r>
              <a:rPr kumimoji="1" lang="en-US" altLang="ja-JP" sz="1600" dirty="0">
                <a:hlinkClick r:id="rId3"/>
              </a:rPr>
              <a:t>https://www.youtube.com/channel/UCTC1b4NMZ-VfvUNBKpo8UdQ</a:t>
            </a:r>
            <a:endParaRPr kumimoji="1" lang="en-US" altLang="ja-JP" sz="1600" dirty="0"/>
          </a:p>
          <a:p>
            <a:r>
              <a:rPr kumimoji="1" lang="en-US" altLang="ja-JP" sz="1600" dirty="0"/>
              <a:t>Instagram</a:t>
            </a:r>
            <a:r>
              <a:rPr kumimoji="1" lang="ja-JP" altLang="en-US" sz="1600" dirty="0"/>
              <a:t>：</a:t>
            </a:r>
            <a:r>
              <a:rPr kumimoji="1" lang="en-US" altLang="ja-JP" sz="1600" dirty="0">
                <a:hlinkClick r:id="rId4"/>
              </a:rPr>
              <a:t>https://www.instagram.com/office__labo?igsh=MWl6dDBydm14Nnd4cg%3D%3D</a:t>
            </a:r>
            <a:endParaRPr kumimoji="1" lang="en-US" altLang="ja-JP" sz="1600" dirty="0"/>
          </a:p>
          <a:p>
            <a:endParaRPr kumimoji="1" lang="en-US" altLang="ja-JP" sz="1600" dirty="0"/>
          </a:p>
          <a:p>
            <a:endParaRPr kumimoji="1" lang="en-US" altLang="ja-JP" sz="1600" dirty="0"/>
          </a:p>
        </p:txBody>
      </p:sp>
      <p:sp>
        <p:nvSpPr>
          <p:cNvPr id="15" name="テキスト ボックス 14">
            <a:extLst>
              <a:ext uri="{FF2B5EF4-FFF2-40B4-BE49-F238E27FC236}">
                <a16:creationId xmlns:a16="http://schemas.microsoft.com/office/drawing/2014/main" id="{C8DC41EB-1BCE-0297-2703-C021DBF00255}"/>
              </a:ext>
            </a:extLst>
          </p:cNvPr>
          <p:cNvSpPr txBox="1"/>
          <p:nvPr/>
        </p:nvSpPr>
        <p:spPr>
          <a:xfrm>
            <a:off x="76179" y="6434387"/>
            <a:ext cx="6766603" cy="1815882"/>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介護家具を扱う株式会社　オフィス・ラボです。</a:t>
            </a:r>
          </a:p>
          <a:p>
            <a:r>
              <a:rPr lang="ja-JP" altLang="en-US" dirty="0"/>
              <a:t>独創的なアイデアで機能的な介護家具を開発し、全国さらには海外に向けて販売いたしております。</a:t>
            </a:r>
          </a:p>
          <a:p>
            <a:r>
              <a:rPr lang="ja-JP" altLang="en-US" dirty="0"/>
              <a:t>今回は介護保険のレンタル対象の介護椅子「ピタットチェア　アシスト」と</a:t>
            </a:r>
          </a:p>
          <a:p>
            <a:r>
              <a:rPr lang="ja-JP" altLang="en-US" dirty="0"/>
              <a:t>車いすや介護椅子にひじ掛けに取り付けて姿勢を安定させる座位保持クッション</a:t>
            </a:r>
          </a:p>
          <a:p>
            <a:r>
              <a:rPr lang="ja-JP" altLang="en-US" dirty="0"/>
              <a:t>「サイドクッション　ひじスポっ」をご提案いたします。</a:t>
            </a:r>
          </a:p>
          <a:p>
            <a:r>
              <a:rPr lang="ja-JP" altLang="en-US" dirty="0"/>
              <a:t>高齢者や障がい者の自立のお手伝いやご家族の介護負担の軽減を目指します。</a:t>
            </a:r>
          </a:p>
          <a:p>
            <a:endParaRPr lang="ja-JP" altLang="en-US" dirty="0"/>
          </a:p>
        </p:txBody>
      </p:sp>
      <p:pic>
        <p:nvPicPr>
          <p:cNvPr id="5" name="図 4" descr="テキスト&#10;&#10;AI によって生成されたコンテンツは間違っている可能性があります。">
            <a:extLst>
              <a:ext uri="{FF2B5EF4-FFF2-40B4-BE49-F238E27FC236}">
                <a16:creationId xmlns:a16="http://schemas.microsoft.com/office/drawing/2014/main" id="{FBF4169C-88F2-8141-78A3-63A9A6E766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7652" y="99042"/>
            <a:ext cx="3333268" cy="923208"/>
          </a:xfrm>
          <a:prstGeom prst="rect">
            <a:avLst/>
          </a:prstGeom>
        </p:spPr>
      </p:pic>
      <p:pic>
        <p:nvPicPr>
          <p:cNvPr id="8" name="図 7">
            <a:extLst>
              <a:ext uri="{FF2B5EF4-FFF2-40B4-BE49-F238E27FC236}">
                <a16:creationId xmlns:a16="http://schemas.microsoft.com/office/drawing/2014/main" id="{DA90EC16-6D1E-121D-7674-853E33C47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652" y="1655731"/>
            <a:ext cx="3058948" cy="4332603"/>
          </a:xfrm>
          <a:prstGeom prst="rect">
            <a:avLst/>
          </a:prstGeom>
        </p:spPr>
      </p:pic>
      <p:pic>
        <p:nvPicPr>
          <p:cNvPr id="10" name="図 9">
            <a:extLst>
              <a:ext uri="{FF2B5EF4-FFF2-40B4-BE49-F238E27FC236}">
                <a16:creationId xmlns:a16="http://schemas.microsoft.com/office/drawing/2014/main" id="{BF714E7E-CDA3-C1BC-D264-9C7C8C1944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3116" y="1623441"/>
            <a:ext cx="3339883" cy="4485808"/>
          </a:xfrm>
          <a:prstGeom prst="rect">
            <a:avLst/>
          </a:prstGeom>
        </p:spPr>
      </p:pic>
      <p:sp>
        <p:nvSpPr>
          <p:cNvPr id="4" name="四角形: 角を丸くする 3">
            <a:extLst>
              <a:ext uri="{FF2B5EF4-FFF2-40B4-BE49-F238E27FC236}">
                <a16:creationId xmlns:a16="http://schemas.microsoft.com/office/drawing/2014/main" id="{46C937F7-7492-C25E-C292-9E2B09D6A8CC}"/>
              </a:ext>
            </a:extLst>
          </p:cNvPr>
          <p:cNvSpPr/>
          <p:nvPr/>
        </p:nvSpPr>
        <p:spPr>
          <a:xfrm>
            <a:off x="4602480" y="169709"/>
            <a:ext cx="2164124"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運動マネジメント</a:t>
            </a:r>
            <a:endParaRPr kumimoji="1" lang="en-US" altLang="ja-JP" b="1" dirty="0"/>
          </a:p>
        </p:txBody>
      </p:sp>
    </p:spTree>
    <p:extLst>
      <p:ext uri="{BB962C8B-B14F-4D97-AF65-F5344CB8AC3E}">
        <p14:creationId xmlns:p14="http://schemas.microsoft.com/office/powerpoint/2010/main" val="2298825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A90A0-57E2-5202-060A-F049ABB4D6DB}"/>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71A7807-9E0E-988C-9378-D6912DFA03EE}"/>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7CCE124C-7AA9-AD0D-50F1-DE3B8723E58D}"/>
              </a:ext>
            </a:extLst>
          </p:cNvPr>
          <p:cNvSpPr>
            <a:spLocks noGrp="1"/>
          </p:cNvSpPr>
          <p:nvPr>
            <p:ph type="sldNum" sz="quarter" idx="12"/>
          </p:nvPr>
        </p:nvSpPr>
        <p:spPr/>
        <p:txBody>
          <a:bodyPr/>
          <a:lstStyle/>
          <a:p>
            <a:fld id="{2AC069A8-8808-4EF8-B520-8CAD8EC66CB7}" type="slidenum">
              <a:rPr kumimoji="1" lang="ja-JP" altLang="en-US" smtClean="0"/>
              <a:t>3</a:t>
            </a:fld>
            <a:endParaRPr kumimoji="1" lang="ja-JP" altLang="en-US"/>
          </a:p>
        </p:txBody>
      </p:sp>
      <p:sp>
        <p:nvSpPr>
          <p:cNvPr id="7" name="四角形: 角を丸くする 6">
            <a:extLst>
              <a:ext uri="{FF2B5EF4-FFF2-40B4-BE49-F238E27FC236}">
                <a16:creationId xmlns:a16="http://schemas.microsoft.com/office/drawing/2014/main" id="{1329FE6C-24CF-0F65-D898-585679B595E9}"/>
              </a:ext>
            </a:extLst>
          </p:cNvPr>
          <p:cNvSpPr/>
          <p:nvPr/>
        </p:nvSpPr>
        <p:spPr>
          <a:xfrm>
            <a:off x="4602480" y="169709"/>
            <a:ext cx="2164124"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運動マネジメント</a:t>
            </a:r>
            <a:endParaRPr kumimoji="1" lang="en-US" altLang="ja-JP" b="1" dirty="0"/>
          </a:p>
        </p:txBody>
      </p:sp>
      <p:sp>
        <p:nvSpPr>
          <p:cNvPr id="3" name="テキスト ボックス 2">
            <a:extLst>
              <a:ext uri="{FF2B5EF4-FFF2-40B4-BE49-F238E27FC236}">
                <a16:creationId xmlns:a16="http://schemas.microsoft.com/office/drawing/2014/main" id="{438D6A95-88A5-3D38-1190-692ABC074906}"/>
              </a:ext>
            </a:extLst>
          </p:cNvPr>
          <p:cNvSpPr txBox="1"/>
          <p:nvPr/>
        </p:nvSpPr>
        <p:spPr>
          <a:xfrm>
            <a:off x="329418" y="1223331"/>
            <a:ext cx="4455941" cy="400110"/>
          </a:xfrm>
          <a:prstGeom prst="rect">
            <a:avLst/>
          </a:prstGeom>
          <a:noFill/>
        </p:spPr>
        <p:txBody>
          <a:bodyPr wrap="square" rtlCol="0">
            <a:spAutoFit/>
          </a:bodyPr>
          <a:lstStyle/>
          <a:p>
            <a:r>
              <a:rPr kumimoji="1" lang="ja-JP" altLang="en-US" sz="2000" b="1" dirty="0"/>
              <a:t>株式会社</a:t>
            </a:r>
            <a:r>
              <a:rPr kumimoji="1" lang="en-US" altLang="ja-JP" sz="2000" b="1" dirty="0"/>
              <a:t>SPLYZA</a:t>
            </a:r>
            <a:endParaRPr kumimoji="1" lang="ja-JP" altLang="en-US" sz="2000" b="1" dirty="0"/>
          </a:p>
        </p:txBody>
      </p:sp>
      <p:sp>
        <p:nvSpPr>
          <p:cNvPr id="16" name="テキスト ボックス 15">
            <a:extLst>
              <a:ext uri="{FF2B5EF4-FFF2-40B4-BE49-F238E27FC236}">
                <a16:creationId xmlns:a16="http://schemas.microsoft.com/office/drawing/2014/main" id="{F7B3B4A6-00EE-6F6F-E204-17A0ACDE27C7}"/>
              </a:ext>
            </a:extLst>
          </p:cNvPr>
          <p:cNvSpPr txBox="1"/>
          <p:nvPr/>
        </p:nvSpPr>
        <p:spPr>
          <a:xfrm>
            <a:off x="112477" y="7703448"/>
            <a:ext cx="6492262" cy="2308324"/>
          </a:xfrm>
          <a:prstGeom prst="rect">
            <a:avLst/>
          </a:prstGeom>
          <a:noFill/>
        </p:spPr>
        <p:txBody>
          <a:bodyPr wrap="square" rtlCol="0">
            <a:spAutoFit/>
          </a:bodyPr>
          <a:lstStyle/>
          <a:p>
            <a:r>
              <a:rPr kumimoji="1" lang="ja-JP" altLang="en-US" sz="1600" dirty="0"/>
              <a:t>企業サイト</a:t>
            </a:r>
            <a:r>
              <a:rPr kumimoji="1" lang="en-US" altLang="ja-JP" sz="1600" dirty="0"/>
              <a:t>URL</a:t>
            </a:r>
            <a:r>
              <a:rPr kumimoji="1" lang="ja-JP" altLang="en-US" sz="1600" dirty="0"/>
              <a:t>：</a:t>
            </a:r>
            <a:r>
              <a:rPr kumimoji="1" lang="en-US" altLang="ja-JP" sz="1600" dirty="0">
                <a:hlinkClick r:id="rId2"/>
              </a:rPr>
              <a:t>https://motion.products.splyza.com/</a:t>
            </a:r>
            <a:endParaRPr kumimoji="1" lang="en-US" altLang="ja-JP" sz="1600" dirty="0"/>
          </a:p>
          <a:p>
            <a:r>
              <a:rPr kumimoji="1" lang="ja-JP" altLang="en-US" sz="1600" dirty="0"/>
              <a:t>製品動画：</a:t>
            </a:r>
            <a:r>
              <a:rPr kumimoji="1" lang="en-US" altLang="ja-JP" sz="1600" dirty="0">
                <a:hlinkClick r:id="rId3"/>
              </a:rPr>
              <a:t>https://vimeo.com/1060786136?fl=pl&amp;fe=ti&amp;pgroup=plv</a:t>
            </a:r>
            <a:endParaRPr kumimoji="1" lang="en-US" altLang="ja-JP" sz="1600" dirty="0"/>
          </a:p>
          <a:p>
            <a:r>
              <a:rPr kumimoji="1" lang="en-US" altLang="ja-JP" sz="1600" dirty="0"/>
              <a:t>Instagram</a:t>
            </a:r>
            <a:r>
              <a:rPr kumimoji="1" lang="ja-JP" altLang="en-US" sz="1600" dirty="0"/>
              <a:t>：</a:t>
            </a:r>
            <a:r>
              <a:rPr kumimoji="1" lang="en-US" altLang="ja-JP" sz="1600" dirty="0">
                <a:hlinkClick r:id="rId4"/>
              </a:rPr>
              <a:t>https://www.instagram.com/splyzamotion/#</a:t>
            </a:r>
            <a:endParaRPr kumimoji="1" lang="en-US" altLang="ja-JP" sz="1600" dirty="0"/>
          </a:p>
          <a:p>
            <a:r>
              <a:rPr kumimoji="1" lang="en-US" altLang="ja-JP" sz="1600" dirty="0"/>
              <a:t>X</a:t>
            </a:r>
            <a:r>
              <a:rPr kumimoji="1" lang="ja-JP" altLang="en-US" sz="1600" dirty="0"/>
              <a:t>：</a:t>
            </a:r>
            <a:r>
              <a:rPr kumimoji="1" lang="en-US" altLang="ja-JP" sz="1600" dirty="0">
                <a:hlinkClick r:id="rId5"/>
              </a:rPr>
              <a:t>https://x.com/SplyzaMotion</a:t>
            </a:r>
            <a:endParaRPr kumimoji="1" lang="en-US" altLang="ja-JP" sz="1600" dirty="0"/>
          </a:p>
          <a:p>
            <a:r>
              <a:rPr kumimoji="1" lang="en-US" altLang="ja-JP" sz="1600" dirty="0"/>
              <a:t>Facebook</a:t>
            </a:r>
            <a:r>
              <a:rPr kumimoji="1" lang="ja-JP" altLang="en-US" sz="1600" dirty="0"/>
              <a:t>：</a:t>
            </a:r>
            <a:r>
              <a:rPr kumimoji="1" lang="en-US" altLang="ja-JP" sz="1600" dirty="0">
                <a:hlinkClick r:id="rId6"/>
              </a:rPr>
              <a:t>https://www.facebook.com/splyza.motion</a:t>
            </a:r>
            <a:endParaRPr kumimoji="1" lang="en-US" altLang="ja-JP" sz="1600" dirty="0"/>
          </a:p>
          <a:p>
            <a:r>
              <a:rPr kumimoji="1" lang="en-US" altLang="ja-JP" sz="1600" dirty="0"/>
              <a:t>LINE</a:t>
            </a:r>
            <a:r>
              <a:rPr kumimoji="1" lang="ja-JP" altLang="en-US" sz="1600" dirty="0"/>
              <a:t>：</a:t>
            </a:r>
            <a:r>
              <a:rPr kumimoji="1" lang="en-US" altLang="ja-JP" sz="1600" dirty="0">
                <a:hlinkClick r:id="rId7"/>
              </a:rPr>
              <a:t>https://page.line.me/092bhyaz?oat_content=url&amp;openQrModal=true</a:t>
            </a:r>
            <a:endParaRPr kumimoji="1" lang="en-US" altLang="ja-JP" sz="1600" dirty="0"/>
          </a:p>
          <a:p>
            <a:endParaRPr kumimoji="1" lang="en-US" altLang="ja-JP" sz="1600" dirty="0"/>
          </a:p>
          <a:p>
            <a:endParaRPr kumimoji="1" lang="en-US" altLang="ja-JP" sz="1600" dirty="0"/>
          </a:p>
        </p:txBody>
      </p:sp>
      <p:sp>
        <p:nvSpPr>
          <p:cNvPr id="15" name="テキスト ボックス 14">
            <a:extLst>
              <a:ext uri="{FF2B5EF4-FFF2-40B4-BE49-F238E27FC236}">
                <a16:creationId xmlns:a16="http://schemas.microsoft.com/office/drawing/2014/main" id="{DB88AD73-54D5-AE8C-C493-74BD5915FE9A}"/>
              </a:ext>
            </a:extLst>
          </p:cNvPr>
          <p:cNvSpPr txBox="1"/>
          <p:nvPr/>
        </p:nvSpPr>
        <p:spPr>
          <a:xfrm>
            <a:off x="112477" y="5199479"/>
            <a:ext cx="6455964" cy="1384995"/>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株式会社スプライザは、アプリケーション開発でスポーツ教育とヘルスケアを支援します。</a:t>
            </a:r>
          </a:p>
          <a:p>
            <a:r>
              <a:rPr lang="ja-JP" altLang="en-US" dirty="0"/>
              <a:t>カメラ</a:t>
            </a:r>
            <a:r>
              <a:rPr lang="en-US" altLang="ja-JP" dirty="0"/>
              <a:t>1</a:t>
            </a:r>
            <a:r>
              <a:rPr lang="ja-JP" altLang="en-US" dirty="0"/>
              <a:t>台で</a:t>
            </a:r>
            <a:r>
              <a:rPr lang="en-US" altLang="ja-JP" dirty="0"/>
              <a:t>AI</a:t>
            </a:r>
            <a:r>
              <a:rPr lang="ja-JP" altLang="en-US" dirty="0"/>
              <a:t>による</a:t>
            </a:r>
            <a:r>
              <a:rPr lang="en-US" altLang="ja-JP" dirty="0"/>
              <a:t>3D</a:t>
            </a:r>
            <a:r>
              <a:rPr lang="ja-JP" altLang="en-US" dirty="0"/>
              <a:t>動作解析が可能なモーションキャプチャアプリ</a:t>
            </a:r>
            <a:r>
              <a:rPr lang="en-US" altLang="ja-JP" dirty="0"/>
              <a:t>｢SPLYZA Motion(</a:t>
            </a:r>
            <a:r>
              <a:rPr lang="ja-JP" altLang="en-US" dirty="0"/>
              <a:t>スプライザモーション</a:t>
            </a:r>
            <a:r>
              <a:rPr lang="en-US" altLang="ja-JP" dirty="0"/>
              <a:t>)｣</a:t>
            </a:r>
            <a:r>
              <a:rPr lang="ja-JP" altLang="en-US" dirty="0"/>
              <a:t>は、約</a:t>
            </a:r>
            <a:r>
              <a:rPr lang="en-US" altLang="ja-JP" dirty="0"/>
              <a:t>200</a:t>
            </a:r>
            <a:r>
              <a:rPr lang="ja-JP" altLang="en-US" dirty="0"/>
              <a:t>以上の組織にご活用いただいています。また、京都大学や大阪大学、関西医科大学など複数の大学との共同研究を通じて、精度向上や機能改善を継続的に行っています。</a:t>
            </a:r>
          </a:p>
        </p:txBody>
      </p:sp>
      <p:pic>
        <p:nvPicPr>
          <p:cNvPr id="5" name="図 4" descr="ロゴ&#10;&#10;AI によって生成されたコンテンツは間違っている可能性があります。">
            <a:extLst>
              <a:ext uri="{FF2B5EF4-FFF2-40B4-BE49-F238E27FC236}">
                <a16:creationId xmlns:a16="http://schemas.microsoft.com/office/drawing/2014/main" id="{6E74966B-E059-572A-08CA-96B6179C2F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 y="105772"/>
            <a:ext cx="1920240" cy="1011762"/>
          </a:xfrm>
          <a:prstGeom prst="rect">
            <a:avLst/>
          </a:prstGeom>
        </p:spPr>
      </p:pic>
      <p:pic>
        <p:nvPicPr>
          <p:cNvPr id="9" name="図 8" descr="少年, コンピュータ, 若い, テーブル が含まれている画像&#10;&#10;AI によって生成されたコンテンツは間違っている可能性があります。">
            <a:extLst>
              <a:ext uri="{FF2B5EF4-FFF2-40B4-BE49-F238E27FC236}">
                <a16:creationId xmlns:a16="http://schemas.microsoft.com/office/drawing/2014/main" id="{88C82B60-C654-006F-D59A-1C66F0FCA4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591" y="1776753"/>
            <a:ext cx="5322569" cy="3231560"/>
          </a:xfrm>
          <a:prstGeom prst="rect">
            <a:avLst/>
          </a:prstGeom>
        </p:spPr>
      </p:pic>
      <p:sp>
        <p:nvSpPr>
          <p:cNvPr id="4" name="リボン: 上に曲がる 3">
            <a:extLst>
              <a:ext uri="{FF2B5EF4-FFF2-40B4-BE49-F238E27FC236}">
                <a16:creationId xmlns:a16="http://schemas.microsoft.com/office/drawing/2014/main" id="{F38F3EF5-02D7-0CE9-8503-A06971D461ED}"/>
              </a:ext>
            </a:extLst>
          </p:cNvPr>
          <p:cNvSpPr/>
          <p:nvPr/>
        </p:nvSpPr>
        <p:spPr>
          <a:xfrm>
            <a:off x="4901048" y="755940"/>
            <a:ext cx="1930448" cy="644170"/>
          </a:xfrm>
          <a:prstGeom prst="ribbon2">
            <a:avLst>
              <a:gd name="adj1" fmla="val 15035"/>
              <a:gd name="adj2" fmla="val 74669"/>
            </a:avLst>
          </a:prstGeom>
          <a:solidFill>
            <a:srgbClr val="E5000D"/>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万博関連</a:t>
            </a:r>
            <a:endParaRPr kumimoji="1" lang="en-US" altLang="ja-JP" sz="1400" b="1" dirty="0"/>
          </a:p>
          <a:p>
            <a:pPr algn="ctr"/>
            <a:r>
              <a:rPr kumimoji="1" lang="ja-JP" altLang="en-US" sz="1400" b="1" dirty="0"/>
              <a:t>イベント出展</a:t>
            </a:r>
          </a:p>
        </p:txBody>
      </p:sp>
    </p:spTree>
    <p:extLst>
      <p:ext uri="{BB962C8B-B14F-4D97-AF65-F5344CB8AC3E}">
        <p14:creationId xmlns:p14="http://schemas.microsoft.com/office/powerpoint/2010/main" val="63930892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2318</TotalTime>
  <Words>441</Words>
  <Application>Microsoft Office PowerPoint</Application>
  <PresentationFormat>A4 210 x 297 mm</PresentationFormat>
  <Paragraphs>34</Paragraphs>
  <Slides>4</Slides>
  <Notes>0</Notes>
  <HiddenSlides>0</HiddenSlides>
  <MMClips>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vt:i4>
      </vt:variant>
    </vt:vector>
  </HeadingPairs>
  <TitlesOfParts>
    <vt:vector size="9" baseType="lpstr">
      <vt:lpstr>游ゴシック</vt:lpstr>
      <vt:lpstr>Aptos</vt:lpstr>
      <vt:lpstr>Aptos Display</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横地 佑介 プロダク Ｐ関一部 Ｐ関一一</dc:creator>
  <cp:lastModifiedBy>横地 佑介 プロダク Ｐ関一部 Ｐ関一一</cp:lastModifiedBy>
  <cp:revision>17</cp:revision>
  <dcterms:created xsi:type="dcterms:W3CDTF">2025-09-01T04:36:41Z</dcterms:created>
  <dcterms:modified xsi:type="dcterms:W3CDTF">2025-09-05T14:44:04Z</dcterms:modified>
</cp:coreProperties>
</file>