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8"/>
  </p:notesMasterIdLst>
  <p:sldIdLst>
    <p:sldId id="260" r:id="rId2"/>
    <p:sldId id="261" r:id="rId3"/>
    <p:sldId id="266" r:id="rId4"/>
    <p:sldId id="262" r:id="rId5"/>
    <p:sldId id="265" r:id="rId6"/>
    <p:sldId id="263"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D"/>
    <a:srgbClr val="03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4660"/>
  </p:normalViewPr>
  <p:slideViewPr>
    <p:cSldViewPr snapToGrid="0">
      <p:cViewPr varScale="1">
        <p:scale>
          <a:sx n="67" d="100"/>
          <a:sy n="67" d="100"/>
        </p:scale>
        <p:origin x="2866" y="2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CB33-4B4D-4A32-83D9-8F622728A604}"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01CDF-4AF0-401D-A659-F2A7B9540C32}" type="slidenum">
              <a:rPr kumimoji="1" lang="ja-JP" altLang="en-US" smtClean="0"/>
              <a:t>‹#›</a:t>
            </a:fld>
            <a:endParaRPr kumimoji="1" lang="ja-JP" altLang="en-US"/>
          </a:p>
        </p:txBody>
      </p:sp>
    </p:spTree>
    <p:extLst>
      <p:ext uri="{BB962C8B-B14F-4D97-AF65-F5344CB8AC3E}">
        <p14:creationId xmlns:p14="http://schemas.microsoft.com/office/powerpoint/2010/main" val="3397076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E09E8C-9B27-4D0F-80CB-45E8BBCB4DFC}"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91160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593C3F-326D-41C4-8C35-C1602F6409A7}"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1663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CC518A-520F-4FB9-A123-38A09991E0C5}"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5121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D039F8-813B-4192-84D2-0A3D532E9B41}"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2607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A8352-7D91-464C-9A02-DC5E92EBEE94}"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0555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EEADE-CE5F-4D4F-9F3E-66785DDC5052}"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3463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532D88-F9AF-418C-93CA-8B2FC3EEAAA3}" type="datetime1">
              <a:rPr kumimoji="1" lang="ja-JP" altLang="en-US" smtClean="0"/>
              <a:t>2025/9/5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4724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A5213E-83F8-4846-9235-FB2B7257FBB0}" type="datetime1">
              <a:rPr kumimoji="1" lang="ja-JP" altLang="en-US" smtClean="0"/>
              <a:t>2025/9/5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5314950" y="9377892"/>
            <a:ext cx="1543050" cy="527403"/>
          </a:xfrm>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9605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C256-4B4F-475F-8733-788DA6EA639D}" type="datetime1">
              <a:rPr kumimoji="1" lang="ja-JP" altLang="en-US" smtClean="0"/>
              <a:t>2025/9/5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8489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0A1553-F6AD-472D-A58A-ADA7DEBE4766}"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5125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54A117-C2F2-4F07-AEFB-139E7111A570}"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7238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8779451-C4D0-4424-96EA-BF270F21496A}" type="datetime1">
              <a:rPr kumimoji="1" lang="ja-JP" altLang="en-US" smtClean="0"/>
              <a:t>2025/9/5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63756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hyperlink" Target="https://ouiinc.jp/mobile-eye-sc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youtu.be/70GKW0nFUGA" TargetMode="Externa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hyperlink" Target="https://www.cycraft.co.jp/archives/47" TargetMode="External"/><Relationship Id="rId5" Type="http://schemas.openxmlformats.org/officeDocument/2006/relationships/hyperlink" Target="https://www.cycraft.co.jp/"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www.naris-ibaraki.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 Id="rId5" Type="http://schemas.openxmlformats.org/officeDocument/2006/relationships/hyperlink" Target="https://www.hirou-brain.com/mybeat-fmcc"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instagram.com/musee_mha/" TargetMode="External"/><Relationship Id="rId2" Type="http://schemas.openxmlformats.org/officeDocument/2006/relationships/hyperlink" Target="https://www.mha.co.jp/"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54B1C3-CADA-BC19-BDFD-C6EBA0412E48}"/>
              </a:ext>
            </a:extLst>
          </p:cNvPr>
          <p:cNvGrpSpPr/>
          <p:nvPr/>
        </p:nvGrpSpPr>
        <p:grpSpPr>
          <a:xfrm>
            <a:off x="1043694" y="2079225"/>
            <a:ext cx="4770611" cy="3378200"/>
            <a:chOff x="1308100" y="2260600"/>
            <a:chExt cx="4203699" cy="2976754"/>
          </a:xfrm>
        </p:grpSpPr>
        <p:pic>
          <p:nvPicPr>
            <p:cNvPr id="4" name="図 3">
              <a:extLst>
                <a:ext uri="{FF2B5EF4-FFF2-40B4-BE49-F238E27FC236}">
                  <a16:creationId xmlns:a16="http://schemas.microsoft.com/office/drawing/2014/main" id="{C1B381C0-A3F2-0DD2-BA27-745B3687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44" y="2420745"/>
              <a:ext cx="4020111" cy="2753109"/>
            </a:xfrm>
            <a:prstGeom prst="rect">
              <a:avLst/>
            </a:prstGeom>
          </p:spPr>
        </p:pic>
        <p:sp>
          <p:nvSpPr>
            <p:cNvPr id="5" name="正方形/長方形 4">
              <a:extLst>
                <a:ext uri="{FF2B5EF4-FFF2-40B4-BE49-F238E27FC236}">
                  <a16:creationId xmlns:a16="http://schemas.microsoft.com/office/drawing/2014/main" id="{E83D0E59-B4F5-8667-754A-530D299E15F5}"/>
                </a:ext>
              </a:extLst>
            </p:cNvPr>
            <p:cNvSpPr/>
            <p:nvPr/>
          </p:nvSpPr>
          <p:spPr>
            <a:xfrm>
              <a:off x="1308100" y="2260600"/>
              <a:ext cx="32893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089F06-AE57-A04E-92CE-315C62482291}"/>
                </a:ext>
              </a:extLst>
            </p:cNvPr>
            <p:cNvSpPr/>
            <p:nvPr/>
          </p:nvSpPr>
          <p:spPr>
            <a:xfrm>
              <a:off x="1524000" y="2403090"/>
              <a:ext cx="11557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2A591CD-C9C9-3587-A698-8CB6596ED9DE}"/>
                </a:ext>
              </a:extLst>
            </p:cNvPr>
            <p:cNvSpPr/>
            <p:nvPr/>
          </p:nvSpPr>
          <p:spPr>
            <a:xfrm>
              <a:off x="1418944" y="4257290"/>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DC0F935-5FA1-736E-D5CB-C5B4F6199A80}"/>
                </a:ext>
              </a:extLst>
            </p:cNvPr>
            <p:cNvSpPr/>
            <p:nvPr/>
          </p:nvSpPr>
          <p:spPr>
            <a:xfrm>
              <a:off x="5317843" y="4541644"/>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24DF3AE3-C9AA-5356-547D-90F5DC4B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35" y="76826"/>
            <a:ext cx="1305065" cy="1404498"/>
          </a:xfrm>
          <a:prstGeom prst="rect">
            <a:avLst/>
          </a:prstGeom>
        </p:spPr>
      </p:pic>
      <p:sp>
        <p:nvSpPr>
          <p:cNvPr id="11" name="テキスト ボックス 10">
            <a:extLst>
              <a:ext uri="{FF2B5EF4-FFF2-40B4-BE49-F238E27FC236}">
                <a16:creationId xmlns:a16="http://schemas.microsoft.com/office/drawing/2014/main" id="{5060F68D-59D1-EE0B-6CA7-9AED8E6C9A29}"/>
              </a:ext>
            </a:extLst>
          </p:cNvPr>
          <p:cNvSpPr txBox="1"/>
          <p:nvPr/>
        </p:nvSpPr>
        <p:spPr>
          <a:xfrm>
            <a:off x="0" y="6092814"/>
            <a:ext cx="6858000" cy="1499193"/>
          </a:xfrm>
          <a:prstGeom prst="rect">
            <a:avLst/>
          </a:prstGeom>
          <a:noFill/>
        </p:spPr>
        <p:txBody>
          <a:bodyPr wrap="square" rtlCol="0">
            <a:spAutoFit/>
          </a:bodyPr>
          <a:lstStyle/>
          <a:p>
            <a:pPr algn="ctr">
              <a:lnSpc>
                <a:spcPct val="150000"/>
              </a:lnSpc>
            </a:pPr>
            <a:r>
              <a:rPr kumimoji="1" lang="ja-JP" altLang="en-US" sz="3200" b="1" dirty="0"/>
              <a:t>出展内容詳細一覧</a:t>
            </a:r>
            <a:endParaRPr kumimoji="1" lang="en-US" altLang="ja-JP" sz="3200" b="1" dirty="0"/>
          </a:p>
          <a:p>
            <a:pPr algn="ctr">
              <a:lnSpc>
                <a:spcPct val="150000"/>
              </a:lnSpc>
            </a:pPr>
            <a:r>
              <a:rPr kumimoji="1" lang="ja-JP" altLang="en-US" sz="3200" b="1" dirty="0"/>
              <a:t>疲労回復</a:t>
            </a:r>
          </a:p>
        </p:txBody>
      </p:sp>
      <p:sp>
        <p:nvSpPr>
          <p:cNvPr id="12" name="正方形/長方形 11">
            <a:extLst>
              <a:ext uri="{FF2B5EF4-FFF2-40B4-BE49-F238E27FC236}">
                <a16:creationId xmlns:a16="http://schemas.microsoft.com/office/drawing/2014/main" id="{C150F2F0-281F-AEB5-5204-86A64711DEA4}"/>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25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ACE9-2ADE-9910-7EF6-2FE00DC80CF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EA1B2D-F8B0-E7E1-8142-CE9D38A80746}"/>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C9E215BF-8A85-9E18-9C76-1473DEA0B70E}"/>
              </a:ext>
            </a:extLst>
          </p:cNvPr>
          <p:cNvSpPr>
            <a:spLocks noGrp="1"/>
          </p:cNvSpPr>
          <p:nvPr>
            <p:ph type="sldNum" sz="quarter" idx="12"/>
          </p:nvPr>
        </p:nvSpPr>
        <p:spPr/>
        <p:txBody>
          <a:bodyPr/>
          <a:lstStyle/>
          <a:p>
            <a:fld id="{2AC069A8-8808-4EF8-B520-8CAD8EC66CB7}" type="slidenum">
              <a:rPr kumimoji="1" lang="ja-JP" altLang="en-US" smtClean="0"/>
              <a:t>1</a:t>
            </a:fld>
            <a:endParaRPr kumimoji="1" lang="ja-JP" altLang="en-US"/>
          </a:p>
        </p:txBody>
      </p:sp>
      <p:pic>
        <p:nvPicPr>
          <p:cNvPr id="4" name="図 3" descr="人, 男, 若い, 持つ が含まれている画像&#10;&#10;AI によって生成されたコンテンツは間違っている可能性があります。">
            <a:extLst>
              <a:ext uri="{FF2B5EF4-FFF2-40B4-BE49-F238E27FC236}">
                <a16:creationId xmlns:a16="http://schemas.microsoft.com/office/drawing/2014/main" id="{C037158D-A4C4-B0F8-1393-10491DE8F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62" y="2539124"/>
            <a:ext cx="5912476" cy="3325768"/>
          </a:xfrm>
          <a:prstGeom prst="rect">
            <a:avLst/>
          </a:prstGeom>
        </p:spPr>
      </p:pic>
      <p:pic>
        <p:nvPicPr>
          <p:cNvPr id="6" name="図 5">
            <a:extLst>
              <a:ext uri="{FF2B5EF4-FFF2-40B4-BE49-F238E27FC236}">
                <a16:creationId xmlns:a16="http://schemas.microsoft.com/office/drawing/2014/main" id="{D6949AAF-74EB-7D21-A0F8-85EAB871CF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176" y="169710"/>
            <a:ext cx="1785088" cy="960120"/>
          </a:xfrm>
          <a:prstGeom prst="rect">
            <a:avLst/>
          </a:prstGeom>
        </p:spPr>
      </p:pic>
      <p:sp>
        <p:nvSpPr>
          <p:cNvPr id="7" name="四角形: 角を丸くする 6">
            <a:extLst>
              <a:ext uri="{FF2B5EF4-FFF2-40B4-BE49-F238E27FC236}">
                <a16:creationId xmlns:a16="http://schemas.microsoft.com/office/drawing/2014/main" id="{3F481A89-0C03-1C77-D016-DABC0623798C}"/>
              </a:ext>
            </a:extLst>
          </p:cNvPr>
          <p:cNvSpPr/>
          <p:nvPr/>
        </p:nvSpPr>
        <p:spPr>
          <a:xfrm>
            <a:off x="4914300" y="169710"/>
            <a:ext cx="1852304" cy="471538"/>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疲労回復</a:t>
            </a:r>
          </a:p>
        </p:txBody>
      </p:sp>
      <p:sp>
        <p:nvSpPr>
          <p:cNvPr id="8" name="テキスト ボックス 7">
            <a:extLst>
              <a:ext uri="{FF2B5EF4-FFF2-40B4-BE49-F238E27FC236}">
                <a16:creationId xmlns:a16="http://schemas.microsoft.com/office/drawing/2014/main" id="{F9EE50DA-55F2-14C0-BEC4-107BCAAF3B2A}"/>
              </a:ext>
            </a:extLst>
          </p:cNvPr>
          <p:cNvSpPr txBox="1"/>
          <p:nvPr/>
        </p:nvSpPr>
        <p:spPr>
          <a:xfrm>
            <a:off x="151976" y="6310435"/>
            <a:ext cx="6614628" cy="1384995"/>
          </a:xfrm>
          <a:prstGeom prst="rect">
            <a:avLst/>
          </a:prstGeom>
          <a:noFill/>
        </p:spPr>
        <p:txBody>
          <a:bodyPr wrap="square">
            <a:spAutoFit/>
          </a:bodyPr>
          <a:lstStyle/>
          <a:p>
            <a:r>
              <a:rPr lang="ja-JP" altLang="en-US" sz="1400" b="0" i="0" dirty="0">
                <a:solidFill>
                  <a:srgbClr val="242424"/>
                </a:solidFill>
                <a:effectLst/>
                <a:latin typeface="arial, sans-serif"/>
              </a:rPr>
              <a:t>眼科専門の知見を生かし企業の健康経営をサポート、全ての従業員が最高のパフォーマンスを発揮できる社会をつくる！</a:t>
            </a:r>
            <a:br>
              <a:rPr lang="ja-JP" altLang="en-US" sz="1400" b="0" i="0" dirty="0">
                <a:solidFill>
                  <a:srgbClr val="242424"/>
                </a:solidFill>
                <a:effectLst/>
                <a:latin typeface="arial, sans-serif"/>
              </a:rPr>
            </a:br>
            <a:r>
              <a:rPr lang="en-US" altLang="ja-JP" sz="1400" b="0" i="0" dirty="0">
                <a:solidFill>
                  <a:srgbClr val="000000"/>
                </a:solidFill>
                <a:effectLst/>
                <a:latin typeface="Segoe UI" panose="020B0502040204020203" pitchFamily="34" charset="0"/>
              </a:rPr>
              <a:t>Mobile Eye Scan</a:t>
            </a:r>
            <a:r>
              <a:rPr lang="ja-JP" altLang="en-US" sz="1400" b="0" i="0" dirty="0">
                <a:solidFill>
                  <a:srgbClr val="000000"/>
                </a:solidFill>
                <a:effectLst/>
                <a:latin typeface="Segoe UI" panose="020B0502040204020203" pitchFamily="34" charset="0"/>
              </a:rPr>
              <a:t>は、眼科検査に特化した企業向け訪問型眼科検診サービスです。</a:t>
            </a:r>
            <a:br>
              <a:rPr lang="ja-JP" altLang="en-US" sz="1400" b="0" i="0" dirty="0">
                <a:solidFill>
                  <a:srgbClr val="000000"/>
                </a:solidFill>
                <a:effectLst/>
                <a:latin typeface="Segoe UI" panose="020B0502040204020203" pitchFamily="34" charset="0"/>
              </a:rPr>
            </a:br>
            <a:r>
              <a:rPr lang="ja-JP" altLang="en-US" sz="1400" b="0" i="0" dirty="0">
                <a:solidFill>
                  <a:srgbClr val="000000"/>
                </a:solidFill>
                <a:effectLst/>
                <a:latin typeface="Segoe UI" panose="020B0502040204020203" pitchFamily="34" charset="0"/>
              </a:rPr>
              <a:t>眼科検査の専門家である視能訓練士が貴社へ直接訪問して忙しく働くビジネスパーソンが陥りやすい眼科疾患をスキャン、眼科医による結果レポート作成や眼の健康セミナーを実施し、みなさんの眼の健康を守ります！</a:t>
            </a:r>
            <a:r>
              <a:rPr lang="ja-JP" altLang="en-US" sz="1400" b="0" i="0" dirty="0">
                <a:solidFill>
                  <a:srgbClr val="242424"/>
                </a:solidFill>
                <a:effectLst/>
                <a:latin typeface="Segoe UI" panose="020B0502040204020203" pitchFamily="34" charset="0"/>
              </a:rPr>
              <a:t> </a:t>
            </a:r>
            <a:endParaRPr lang="ja-JP" altLang="en-US" sz="1400" dirty="0"/>
          </a:p>
        </p:txBody>
      </p:sp>
      <p:sp>
        <p:nvSpPr>
          <p:cNvPr id="10" name="テキスト ボックス 9">
            <a:extLst>
              <a:ext uri="{FF2B5EF4-FFF2-40B4-BE49-F238E27FC236}">
                <a16:creationId xmlns:a16="http://schemas.microsoft.com/office/drawing/2014/main" id="{DB0B01A3-E1A5-86D1-5898-D058BADF12B2}"/>
              </a:ext>
            </a:extLst>
          </p:cNvPr>
          <p:cNvSpPr txBox="1"/>
          <p:nvPr/>
        </p:nvSpPr>
        <p:spPr>
          <a:xfrm>
            <a:off x="194288" y="8220761"/>
            <a:ext cx="6469424" cy="738664"/>
          </a:xfrm>
          <a:prstGeom prst="rect">
            <a:avLst/>
          </a:prstGeom>
          <a:noFill/>
        </p:spPr>
        <p:txBody>
          <a:bodyPr wrap="square">
            <a:spAutoFit/>
          </a:bodyPr>
          <a:lstStyle/>
          <a:p>
            <a:r>
              <a:rPr lang="en-US" altLang="ja-JP" sz="1400" b="0" i="0" dirty="0">
                <a:solidFill>
                  <a:srgbClr val="242424"/>
                </a:solidFill>
                <a:effectLst/>
                <a:latin typeface="arial, sans-serif"/>
              </a:rPr>
              <a:t>Mobile Eye Scan</a:t>
            </a:r>
            <a:r>
              <a:rPr lang="ja-JP" altLang="en-US" sz="1400" b="0" i="0" dirty="0">
                <a:solidFill>
                  <a:srgbClr val="242424"/>
                </a:solidFill>
                <a:effectLst/>
                <a:latin typeface="arial, sans-serif"/>
              </a:rPr>
              <a:t>ページ：</a:t>
            </a:r>
            <a:r>
              <a:rPr lang="en-US" altLang="ja-JP" sz="1400" b="0" i="0" dirty="0">
                <a:effectLst/>
                <a:latin typeface="Segoe UI" panose="020B0502040204020203" pitchFamily="34" charset="0"/>
                <a:hlinkClick r:id="rId4" tooltip="https://ouiinc.jp/mobile-eye-scan/"/>
              </a:rPr>
              <a:t>https://ouiinc.jp/mobile-eye-scan/</a:t>
            </a:r>
            <a:br>
              <a:rPr lang="en-US" altLang="ja-JP" sz="1400" b="0" i="0" dirty="0">
                <a:effectLst/>
                <a:latin typeface="Segoe UI" panose="020B0502040204020203" pitchFamily="34" charset="0"/>
                <a:hlinkClick r:id="rId4" tooltip="https://ouiinc.jp/mobile-eye-scan/"/>
              </a:rPr>
            </a:br>
            <a:r>
              <a:rPr lang="en-US" altLang="ja-JP" sz="1400" b="0" i="0" dirty="0">
                <a:solidFill>
                  <a:srgbClr val="242424"/>
                </a:solidFill>
                <a:effectLst/>
                <a:latin typeface="Segoe UI" panose="020B0502040204020203" pitchFamily="34" charset="0"/>
              </a:rPr>
              <a:t>X</a:t>
            </a:r>
            <a:r>
              <a:rPr lang="ja-JP" altLang="en-US" sz="1400" b="0" i="0" dirty="0">
                <a:solidFill>
                  <a:srgbClr val="242424"/>
                </a:solidFill>
                <a:effectLst/>
                <a:latin typeface="Segoe UI" panose="020B0502040204020203" pitchFamily="34" charset="0"/>
              </a:rPr>
              <a:t>アカウント：</a:t>
            </a:r>
            <a:r>
              <a:rPr lang="en-US" altLang="ja-JP" sz="1400" b="0" i="0" dirty="0">
                <a:solidFill>
                  <a:srgbClr val="242424"/>
                </a:solidFill>
                <a:effectLst/>
                <a:latin typeface="Segoe UI" panose="020B0502040204020203" pitchFamily="34" charset="0"/>
              </a:rPr>
              <a:t>@ouiinc_official</a:t>
            </a:r>
            <a:r>
              <a:rPr lang="ja-JP" altLang="en-US" sz="1400" b="0" i="0" dirty="0">
                <a:solidFill>
                  <a:srgbClr val="242424"/>
                </a:solidFill>
                <a:effectLst/>
                <a:latin typeface="Segoe UI" panose="020B0502040204020203" pitchFamily="34" charset="0"/>
              </a:rPr>
              <a:t>（</a:t>
            </a:r>
            <a:r>
              <a:rPr lang="en-US" altLang="ja-JP" sz="1400" b="0" i="0" dirty="0">
                <a:solidFill>
                  <a:srgbClr val="242424"/>
                </a:solidFill>
                <a:effectLst/>
                <a:latin typeface="Segoe UI" panose="020B0502040204020203" pitchFamily="34" charset="0"/>
              </a:rPr>
              <a:t>OUI Inc.</a:t>
            </a:r>
            <a:r>
              <a:rPr lang="ja-JP" altLang="en-US" sz="1400" b="0" i="0" dirty="0">
                <a:solidFill>
                  <a:srgbClr val="242424"/>
                </a:solidFill>
                <a:effectLst/>
                <a:latin typeface="Segoe UI" panose="020B0502040204020203" pitchFamily="34" charset="0"/>
              </a:rPr>
              <a:t>公式）　　　</a:t>
            </a:r>
            <a:endParaRPr lang="en-US" altLang="ja-JP" sz="1400" b="0" i="0" dirty="0">
              <a:solidFill>
                <a:srgbClr val="242424"/>
              </a:solidFill>
              <a:effectLst/>
              <a:latin typeface="Segoe UI" panose="020B0502040204020203" pitchFamily="34" charset="0"/>
            </a:endParaRPr>
          </a:p>
          <a:p>
            <a:r>
              <a:rPr lang="ja-JP" altLang="en-US" sz="1400" dirty="0">
                <a:solidFill>
                  <a:srgbClr val="242424"/>
                </a:solidFill>
                <a:latin typeface="Segoe UI" panose="020B0502040204020203" pitchFamily="34" charset="0"/>
              </a:rPr>
              <a:t>　　　　　　  </a:t>
            </a:r>
            <a:r>
              <a:rPr lang="en-US" altLang="ja-JP" sz="1400" b="0" i="0" dirty="0">
                <a:solidFill>
                  <a:srgbClr val="242424"/>
                </a:solidFill>
                <a:effectLst/>
                <a:latin typeface="Segoe UI" panose="020B0502040204020203" pitchFamily="34" charset="0"/>
              </a:rPr>
              <a:t>@ouiinc_mes</a:t>
            </a:r>
            <a:r>
              <a:rPr lang="ja-JP" altLang="en-US" sz="1400" b="0" i="0" dirty="0">
                <a:solidFill>
                  <a:srgbClr val="242424"/>
                </a:solidFill>
                <a:effectLst/>
                <a:latin typeface="Segoe UI" panose="020B0502040204020203" pitchFamily="34" charset="0"/>
              </a:rPr>
              <a:t>（</a:t>
            </a:r>
            <a:r>
              <a:rPr lang="en-US" altLang="ja-JP" sz="1400" b="0" i="0" dirty="0">
                <a:solidFill>
                  <a:srgbClr val="242424"/>
                </a:solidFill>
                <a:effectLst/>
                <a:latin typeface="Segoe UI" panose="020B0502040204020203" pitchFamily="34" charset="0"/>
              </a:rPr>
              <a:t>Mobile Eye Scan</a:t>
            </a:r>
            <a:r>
              <a:rPr lang="ja-JP" altLang="en-US" sz="1400" b="0" i="0" dirty="0">
                <a:solidFill>
                  <a:srgbClr val="242424"/>
                </a:solidFill>
                <a:effectLst/>
                <a:latin typeface="Segoe UI" panose="020B0502040204020203" pitchFamily="34" charset="0"/>
              </a:rPr>
              <a:t>広報）</a:t>
            </a:r>
            <a:endParaRPr lang="ja-JP" altLang="en-US" sz="1400" dirty="0"/>
          </a:p>
        </p:txBody>
      </p:sp>
      <p:sp>
        <p:nvSpPr>
          <p:cNvPr id="11" name="テキスト ボックス 10">
            <a:extLst>
              <a:ext uri="{FF2B5EF4-FFF2-40B4-BE49-F238E27FC236}">
                <a16:creationId xmlns:a16="http://schemas.microsoft.com/office/drawing/2014/main" id="{030D7B36-E907-011C-C9E6-49E8AF39FF56}"/>
              </a:ext>
            </a:extLst>
          </p:cNvPr>
          <p:cNvSpPr txBox="1"/>
          <p:nvPr/>
        </p:nvSpPr>
        <p:spPr>
          <a:xfrm>
            <a:off x="305444" y="1345235"/>
            <a:ext cx="3600681" cy="400110"/>
          </a:xfrm>
          <a:prstGeom prst="rect">
            <a:avLst/>
          </a:prstGeom>
          <a:noFill/>
        </p:spPr>
        <p:txBody>
          <a:bodyPr wrap="square" rtlCol="0">
            <a:spAutoFit/>
          </a:bodyPr>
          <a:lstStyle/>
          <a:p>
            <a:r>
              <a:rPr kumimoji="1" lang="ja-JP" altLang="en-US" sz="2000" b="1" dirty="0"/>
              <a:t>株式会社</a:t>
            </a:r>
            <a:r>
              <a:rPr kumimoji="1" lang="en-US" altLang="ja-JP" sz="2000" b="1" dirty="0"/>
              <a:t>OUI</a:t>
            </a:r>
            <a:endParaRPr kumimoji="1" lang="ja-JP" altLang="en-US" sz="2000" b="1" dirty="0"/>
          </a:p>
        </p:txBody>
      </p:sp>
      <p:sp>
        <p:nvSpPr>
          <p:cNvPr id="3" name="リボン: 上に曲がる 2">
            <a:extLst>
              <a:ext uri="{FF2B5EF4-FFF2-40B4-BE49-F238E27FC236}">
                <a16:creationId xmlns:a16="http://schemas.microsoft.com/office/drawing/2014/main" id="{E8AC23C0-C23B-0711-1CF9-1CDEEBD9E8F1}"/>
              </a:ext>
            </a:extLst>
          </p:cNvPr>
          <p:cNvSpPr/>
          <p:nvPr/>
        </p:nvSpPr>
        <p:spPr>
          <a:xfrm>
            <a:off x="4875226" y="1223205"/>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
        <p:nvSpPr>
          <p:cNvPr id="9" name="四角形: 角を丸くする 8">
            <a:extLst>
              <a:ext uri="{FF2B5EF4-FFF2-40B4-BE49-F238E27FC236}">
                <a16:creationId xmlns:a16="http://schemas.microsoft.com/office/drawing/2014/main" id="{A6062CD3-662A-0F44-AA89-2C42AC60628F}"/>
              </a:ext>
            </a:extLst>
          </p:cNvPr>
          <p:cNvSpPr/>
          <p:nvPr/>
        </p:nvSpPr>
        <p:spPr>
          <a:xfrm>
            <a:off x="4914298" y="714296"/>
            <a:ext cx="1852305"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00414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12C45-6CC3-05F1-ED41-57C1F3126D2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B2F9316-E9C1-DADD-9D74-95DBF6755D64}"/>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4D7C191C-0335-E6DD-3C54-0689649E686C}"/>
              </a:ext>
            </a:extLst>
          </p:cNvPr>
          <p:cNvSpPr>
            <a:spLocks noGrp="1"/>
          </p:cNvSpPr>
          <p:nvPr>
            <p:ph type="sldNum" sz="quarter" idx="12"/>
          </p:nvPr>
        </p:nvSpPr>
        <p:spPr/>
        <p:txBody>
          <a:bodyPr/>
          <a:lstStyle/>
          <a:p>
            <a:fld id="{2AC069A8-8808-4EF8-B520-8CAD8EC66CB7}"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FA9EFCC2-5BD8-864C-47AD-60B30E09059A}"/>
              </a:ext>
            </a:extLst>
          </p:cNvPr>
          <p:cNvSpPr txBox="1"/>
          <p:nvPr/>
        </p:nvSpPr>
        <p:spPr>
          <a:xfrm>
            <a:off x="212936" y="1294129"/>
            <a:ext cx="3999030" cy="400110"/>
          </a:xfrm>
          <a:prstGeom prst="rect">
            <a:avLst/>
          </a:prstGeom>
          <a:noFill/>
        </p:spPr>
        <p:txBody>
          <a:bodyPr wrap="square" rtlCol="0">
            <a:spAutoFit/>
          </a:bodyPr>
          <a:lstStyle/>
          <a:p>
            <a:r>
              <a:rPr kumimoji="1" lang="ja-JP" altLang="en-US" sz="2000" b="1" dirty="0"/>
              <a:t>有限会社サイバークラフト</a:t>
            </a:r>
          </a:p>
        </p:txBody>
      </p:sp>
      <p:pic>
        <p:nvPicPr>
          <p:cNvPr id="5" name="図 4" descr="ロゴ&#10;&#10;AI によって生成されたコンテンツは間違っている可能性があります。">
            <a:extLst>
              <a:ext uri="{FF2B5EF4-FFF2-40B4-BE49-F238E27FC236}">
                <a16:creationId xmlns:a16="http://schemas.microsoft.com/office/drawing/2014/main" id="{58612BD1-ED34-0685-D8A9-1D99C0F7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50" y="310321"/>
            <a:ext cx="3423847" cy="752761"/>
          </a:xfrm>
          <a:prstGeom prst="rect">
            <a:avLst/>
          </a:prstGeom>
        </p:spPr>
      </p:pic>
      <p:sp>
        <p:nvSpPr>
          <p:cNvPr id="9" name="テキスト ボックス 8">
            <a:extLst>
              <a:ext uri="{FF2B5EF4-FFF2-40B4-BE49-F238E27FC236}">
                <a16:creationId xmlns:a16="http://schemas.microsoft.com/office/drawing/2014/main" id="{BA89D63F-6D88-EB48-9FE1-8A12B8937C6D}"/>
              </a:ext>
            </a:extLst>
          </p:cNvPr>
          <p:cNvSpPr txBox="1"/>
          <p:nvPr/>
        </p:nvSpPr>
        <p:spPr>
          <a:xfrm>
            <a:off x="151976" y="5257799"/>
            <a:ext cx="6614628" cy="1600438"/>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コンピュータ計測制御装置のハードウェア、ソフトウェア開発の㈲サイバークラフトは学校法人常翔学園 摂南大学の人間工学研究室 川野教授の研究成果である登録特許の実施許諾を受け、当社の機器・システム開発力を生かして「</a:t>
            </a:r>
            <a:r>
              <a:rPr lang="en-US" altLang="ja-JP" dirty="0"/>
              <a:t>AQ</a:t>
            </a:r>
            <a:r>
              <a:rPr lang="ja-JP" altLang="en-US" dirty="0"/>
              <a:t>フリッカーテスター」を開発し、販売を開始しております。</a:t>
            </a:r>
          </a:p>
          <a:p>
            <a:r>
              <a:rPr lang="ja-JP" altLang="en-US" dirty="0"/>
              <a:t>特長は、従前のフリッカー検査器に比べ独自アルゴリズムを用いることで、非常に短時間</a:t>
            </a:r>
            <a:r>
              <a:rPr lang="en-US" altLang="ja-JP" dirty="0"/>
              <a:t>(10</a:t>
            </a:r>
            <a:r>
              <a:rPr lang="ja-JP" altLang="en-US" dirty="0"/>
              <a:t>秒以下</a:t>
            </a:r>
            <a:r>
              <a:rPr lang="en-US" altLang="ja-JP" dirty="0"/>
              <a:t>)</a:t>
            </a:r>
            <a:r>
              <a:rPr lang="ja-JP" altLang="en-US" dirty="0"/>
              <a:t>でフリッカー値を高精度に検査することができます。</a:t>
            </a:r>
          </a:p>
          <a:p>
            <a:endParaRPr lang="ja-JP" altLang="en-US" dirty="0"/>
          </a:p>
        </p:txBody>
      </p:sp>
      <p:pic>
        <p:nvPicPr>
          <p:cNvPr id="11" name="図 10" descr="電子機器, 回路, コンピュータ が含まれている画像&#10;&#10;AI によって生成されたコンテンツは間違っている可能性があります。">
            <a:extLst>
              <a:ext uri="{FF2B5EF4-FFF2-40B4-BE49-F238E27FC236}">
                <a16:creationId xmlns:a16="http://schemas.microsoft.com/office/drawing/2014/main" id="{172FF615-31EF-E898-E349-379B2DEF4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607" y="2250354"/>
            <a:ext cx="2833546" cy="2585611"/>
          </a:xfrm>
          <a:prstGeom prst="rect">
            <a:avLst/>
          </a:prstGeom>
        </p:spPr>
      </p:pic>
      <p:pic>
        <p:nvPicPr>
          <p:cNvPr id="13" name="図 12" descr="携帯電話を持っている手&#10;&#10;AI によって生成されたコンテンツは間違っている可能性があります。">
            <a:extLst>
              <a:ext uri="{FF2B5EF4-FFF2-40B4-BE49-F238E27FC236}">
                <a16:creationId xmlns:a16="http://schemas.microsoft.com/office/drawing/2014/main" id="{A6CA01A7-9D84-AD06-6D79-727A94F4B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36" y="2250354"/>
            <a:ext cx="3495307" cy="2585611"/>
          </a:xfrm>
          <a:prstGeom prst="rect">
            <a:avLst/>
          </a:prstGeom>
        </p:spPr>
      </p:pic>
      <p:sp>
        <p:nvSpPr>
          <p:cNvPr id="14" name="テキスト ボックス 13">
            <a:extLst>
              <a:ext uri="{FF2B5EF4-FFF2-40B4-BE49-F238E27FC236}">
                <a16:creationId xmlns:a16="http://schemas.microsoft.com/office/drawing/2014/main" id="{69B03951-E470-6E7A-CDF9-3EE0C17383FA}"/>
              </a:ext>
            </a:extLst>
          </p:cNvPr>
          <p:cNvSpPr txBox="1"/>
          <p:nvPr/>
        </p:nvSpPr>
        <p:spPr>
          <a:xfrm>
            <a:off x="151976" y="7088377"/>
            <a:ext cx="5563024" cy="1323439"/>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5"/>
              </a:rPr>
              <a:t>https://www.cycraft.co.jp/</a:t>
            </a:r>
            <a:endParaRPr kumimoji="1" lang="en-US" altLang="ja-JP" sz="1600" dirty="0"/>
          </a:p>
          <a:p>
            <a:r>
              <a:rPr kumimoji="1" lang="ja-JP" altLang="en-US" sz="1600" dirty="0"/>
              <a:t>製品ページ</a:t>
            </a:r>
            <a:r>
              <a:rPr kumimoji="1" lang="en-US" altLang="ja-JP" sz="1600" dirty="0"/>
              <a:t>URL</a:t>
            </a:r>
            <a:r>
              <a:rPr kumimoji="1" lang="ja-JP" altLang="en-US" sz="1600" dirty="0"/>
              <a:t>：</a:t>
            </a:r>
            <a:r>
              <a:rPr kumimoji="1" lang="en-US" altLang="ja-JP" sz="1600" dirty="0">
                <a:hlinkClick r:id="rId6"/>
              </a:rPr>
              <a:t>https://www.cycraft.co.jp/archives/47</a:t>
            </a:r>
            <a:endParaRPr kumimoji="1" lang="en-US" altLang="ja-JP" sz="1600" dirty="0"/>
          </a:p>
          <a:p>
            <a:r>
              <a:rPr kumimoji="1" lang="ja-JP" altLang="en-US" sz="1600" dirty="0"/>
              <a:t>操作説明動画</a:t>
            </a:r>
            <a:r>
              <a:rPr kumimoji="1" lang="en-US" altLang="ja-JP" sz="1600" dirty="0"/>
              <a:t>URL</a:t>
            </a:r>
            <a:r>
              <a:rPr kumimoji="1" lang="ja-JP" altLang="en-US" sz="1600" dirty="0"/>
              <a:t>：</a:t>
            </a:r>
            <a:r>
              <a:rPr kumimoji="1" lang="en-US" altLang="ja-JP" sz="1600" dirty="0">
                <a:hlinkClick r:id="rId7"/>
              </a:rPr>
              <a:t>https://youtu.be/70GKW0nFUGA</a:t>
            </a:r>
            <a:endParaRPr kumimoji="1" lang="en-US" altLang="ja-JP" sz="1600" dirty="0"/>
          </a:p>
          <a:p>
            <a:endParaRPr kumimoji="1" lang="en-US" altLang="ja-JP" sz="1600" dirty="0"/>
          </a:p>
          <a:p>
            <a:endParaRPr kumimoji="1" lang="en-US" altLang="ja-JP" sz="1600" dirty="0"/>
          </a:p>
        </p:txBody>
      </p:sp>
      <p:sp>
        <p:nvSpPr>
          <p:cNvPr id="6" name="四角形: 角を丸くする 5">
            <a:extLst>
              <a:ext uri="{FF2B5EF4-FFF2-40B4-BE49-F238E27FC236}">
                <a16:creationId xmlns:a16="http://schemas.microsoft.com/office/drawing/2014/main" id="{E0F1CC1F-1AA3-B847-3224-0AB7861593D2}"/>
              </a:ext>
            </a:extLst>
          </p:cNvPr>
          <p:cNvSpPr/>
          <p:nvPr/>
        </p:nvSpPr>
        <p:spPr>
          <a:xfrm>
            <a:off x="4914300" y="169710"/>
            <a:ext cx="1852304" cy="471538"/>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疲労回復</a:t>
            </a:r>
          </a:p>
        </p:txBody>
      </p:sp>
      <p:sp>
        <p:nvSpPr>
          <p:cNvPr id="8" name="リボン: 上に曲がる 7">
            <a:extLst>
              <a:ext uri="{FF2B5EF4-FFF2-40B4-BE49-F238E27FC236}">
                <a16:creationId xmlns:a16="http://schemas.microsoft.com/office/drawing/2014/main" id="{77ECC508-9DBE-470E-522D-38AB535C8AFB}"/>
              </a:ext>
            </a:extLst>
          </p:cNvPr>
          <p:cNvSpPr/>
          <p:nvPr/>
        </p:nvSpPr>
        <p:spPr>
          <a:xfrm>
            <a:off x="4875226" y="1223205"/>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
        <p:nvSpPr>
          <p:cNvPr id="10" name="四角形: 角を丸くする 9">
            <a:extLst>
              <a:ext uri="{FF2B5EF4-FFF2-40B4-BE49-F238E27FC236}">
                <a16:creationId xmlns:a16="http://schemas.microsoft.com/office/drawing/2014/main" id="{46527954-4C89-EE7A-C7FA-C36E8A3CDFE7}"/>
              </a:ext>
            </a:extLst>
          </p:cNvPr>
          <p:cNvSpPr/>
          <p:nvPr/>
        </p:nvSpPr>
        <p:spPr>
          <a:xfrm>
            <a:off x="4914298" y="714296"/>
            <a:ext cx="1852305"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70417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753D-D30F-887E-D217-E7AD49A8127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8789ADA-54A2-2739-402E-3A0597D715CE}"/>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443CF7AA-0E11-A817-48AC-4B37776ADEE6}"/>
              </a:ext>
            </a:extLst>
          </p:cNvPr>
          <p:cNvSpPr>
            <a:spLocks noGrp="1"/>
          </p:cNvSpPr>
          <p:nvPr>
            <p:ph type="sldNum" sz="quarter" idx="12"/>
          </p:nvPr>
        </p:nvSpPr>
        <p:spPr/>
        <p:txBody>
          <a:bodyPr/>
          <a:lstStyle/>
          <a:p>
            <a:fld id="{2AC069A8-8808-4EF8-B520-8CAD8EC66CB7}" type="slidenum">
              <a:rPr kumimoji="1" lang="ja-JP" altLang="en-US" smtClean="0"/>
              <a:t>3</a:t>
            </a:fld>
            <a:endParaRPr kumimoji="1" lang="ja-JP" altLang="en-US"/>
          </a:p>
        </p:txBody>
      </p:sp>
      <p:sp>
        <p:nvSpPr>
          <p:cNvPr id="7" name="四角形: 角を丸くする 6">
            <a:extLst>
              <a:ext uri="{FF2B5EF4-FFF2-40B4-BE49-F238E27FC236}">
                <a16:creationId xmlns:a16="http://schemas.microsoft.com/office/drawing/2014/main" id="{A1C649C0-6D35-7B6D-F9B9-C6CA66F89DCC}"/>
              </a:ext>
            </a:extLst>
          </p:cNvPr>
          <p:cNvSpPr/>
          <p:nvPr/>
        </p:nvSpPr>
        <p:spPr>
          <a:xfrm>
            <a:off x="4914300" y="169710"/>
            <a:ext cx="1852304" cy="471538"/>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疲労回復</a:t>
            </a:r>
          </a:p>
        </p:txBody>
      </p:sp>
      <p:sp>
        <p:nvSpPr>
          <p:cNvPr id="8" name="テキスト ボックス 7">
            <a:extLst>
              <a:ext uri="{FF2B5EF4-FFF2-40B4-BE49-F238E27FC236}">
                <a16:creationId xmlns:a16="http://schemas.microsoft.com/office/drawing/2014/main" id="{B327AED1-5EE9-6796-F6EB-B3378E05E993}"/>
              </a:ext>
            </a:extLst>
          </p:cNvPr>
          <p:cNvSpPr txBox="1"/>
          <p:nvPr/>
        </p:nvSpPr>
        <p:spPr>
          <a:xfrm>
            <a:off x="151975" y="5133723"/>
            <a:ext cx="6614628" cy="2246769"/>
          </a:xfrm>
          <a:prstGeom prst="rect">
            <a:avLst/>
          </a:prstGeom>
          <a:noFill/>
        </p:spPr>
        <p:txBody>
          <a:bodyPr wrap="square">
            <a:spAutoFit/>
          </a:bodyPr>
          <a:lstStyle/>
          <a:p>
            <a:pPr algn="l" fontAlgn="base"/>
            <a:r>
              <a:rPr lang="ja-JP" altLang="en-US" sz="1400" b="0" i="0" dirty="0">
                <a:solidFill>
                  <a:srgbClr val="242424"/>
                </a:solidFill>
                <a:effectLst/>
                <a:latin typeface="Segoe UI" panose="020B0502040204020203" pitchFamily="34" charset="0"/>
              </a:rPr>
              <a:t>ナリスデアイム吹田は、美容のコミュニティの場所として地域の皆様に</a:t>
            </a:r>
            <a:endParaRPr lang="en-US" altLang="ja-JP" sz="1400" b="0" i="0" dirty="0">
              <a:solidFill>
                <a:srgbClr val="242424"/>
              </a:solidFill>
              <a:effectLst/>
              <a:latin typeface="Segoe UI" panose="020B0502040204020203" pitchFamily="34" charset="0"/>
            </a:endParaRPr>
          </a:p>
          <a:p>
            <a:pPr algn="l" fontAlgn="base"/>
            <a:r>
              <a:rPr lang="ja-JP" altLang="en-US" sz="1400" b="0" i="0" dirty="0">
                <a:solidFill>
                  <a:srgbClr val="242424"/>
                </a:solidFill>
                <a:effectLst/>
                <a:latin typeface="Segoe UI" panose="020B0502040204020203" pitchFamily="34" charset="0"/>
              </a:rPr>
              <a:t>ご活用いただいているサロンです。</a:t>
            </a:r>
          </a:p>
          <a:p>
            <a:pPr algn="l" fontAlgn="base"/>
            <a:r>
              <a:rPr lang="ja-JP" altLang="en-US" sz="1400" b="0" i="0" dirty="0">
                <a:solidFill>
                  <a:srgbClr val="242424"/>
                </a:solidFill>
                <a:effectLst/>
                <a:latin typeface="Segoe UI" panose="020B0502040204020203" pitchFamily="34" charset="0"/>
              </a:rPr>
              <a:t>いくつになっても女性が求める”美しさ”。年齢を重ねることを不安に感じず、「今の自分が好き」と、自信を持って毎日を過ごしていただけるようにサポートさせて頂きます。</a:t>
            </a:r>
          </a:p>
          <a:p>
            <a:pPr algn="l" fontAlgn="base"/>
            <a:r>
              <a:rPr lang="ja-JP" altLang="en-US" sz="1400" b="0" i="0" dirty="0">
                <a:solidFill>
                  <a:srgbClr val="242424"/>
                </a:solidFill>
                <a:effectLst/>
                <a:latin typeface="Segoe UI" panose="020B0502040204020203" pitchFamily="34" charset="0"/>
              </a:rPr>
              <a:t>サロン内では気軽なセルフエステ、リラクゼーションたっぷりのベッドエステ、ボディエステ、またスキンケアレッスン、メイクレッスン、エステティシャン資格取得講座なども開催、エステティシャンを育成し美容を通して「女性の働き方」や「活躍」に貢献しております。</a:t>
            </a:r>
          </a:p>
          <a:p>
            <a:endParaRPr lang="ja-JP" altLang="en-US" sz="1400" dirty="0"/>
          </a:p>
        </p:txBody>
      </p:sp>
      <p:pic>
        <p:nvPicPr>
          <p:cNvPr id="5" name="図 4">
            <a:extLst>
              <a:ext uri="{FF2B5EF4-FFF2-40B4-BE49-F238E27FC236}">
                <a16:creationId xmlns:a16="http://schemas.microsoft.com/office/drawing/2014/main" id="{C0AA72E5-079E-6AB0-9F31-5A3A92EAA345}"/>
              </a:ext>
            </a:extLst>
          </p:cNvPr>
          <p:cNvPicPr>
            <a:picLocks noChangeAspect="1"/>
          </p:cNvPicPr>
          <p:nvPr/>
        </p:nvPicPr>
        <p:blipFill>
          <a:blip r:embed="rId2">
            <a:extLst>
              <a:ext uri="{28A0092B-C50C-407E-A947-70E740481C1C}">
                <a14:useLocalDpi xmlns:a14="http://schemas.microsoft.com/office/drawing/2010/main" val="0"/>
              </a:ext>
            </a:extLst>
          </a:blip>
          <a:srcRect r="-115"/>
          <a:stretch/>
        </p:blipFill>
        <p:spPr>
          <a:xfrm>
            <a:off x="423211" y="169710"/>
            <a:ext cx="2201579" cy="1133155"/>
          </a:xfrm>
          <a:prstGeom prst="rect">
            <a:avLst/>
          </a:prstGeom>
        </p:spPr>
      </p:pic>
      <p:pic>
        <p:nvPicPr>
          <p:cNvPr id="15" name="図 14" descr="人, 屋内, 男, 女性 が含まれている画像&#10;&#10;AI によって生成されたコンテンツは間違っている可能性があります。">
            <a:extLst>
              <a:ext uri="{FF2B5EF4-FFF2-40B4-BE49-F238E27FC236}">
                <a16:creationId xmlns:a16="http://schemas.microsoft.com/office/drawing/2014/main" id="{18F4CEBD-D57E-3BF1-92B5-6675806DC6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7564" y="2283580"/>
            <a:ext cx="2243035" cy="2651621"/>
          </a:xfrm>
          <a:prstGeom prst="rect">
            <a:avLst/>
          </a:prstGeom>
        </p:spPr>
      </p:pic>
      <p:grpSp>
        <p:nvGrpSpPr>
          <p:cNvPr id="20" name="グループ化 19">
            <a:extLst>
              <a:ext uri="{FF2B5EF4-FFF2-40B4-BE49-F238E27FC236}">
                <a16:creationId xmlns:a16="http://schemas.microsoft.com/office/drawing/2014/main" id="{D09E6457-8257-A3C2-71E2-A95AC65C0EFF}"/>
              </a:ext>
            </a:extLst>
          </p:cNvPr>
          <p:cNvGrpSpPr/>
          <p:nvPr/>
        </p:nvGrpSpPr>
        <p:grpSpPr>
          <a:xfrm>
            <a:off x="3504504" y="2284058"/>
            <a:ext cx="2819590" cy="2651621"/>
            <a:chOff x="-7662210" y="2971800"/>
            <a:chExt cx="7067850" cy="6646804"/>
          </a:xfrm>
        </p:grpSpPr>
        <p:pic>
          <p:nvPicPr>
            <p:cNvPr id="13" name="図 12" descr="空港のターンテーブルの周りに集まっている人達&#10;&#10;AI によって生成されたコンテンツは間違っている可能性があります。">
              <a:extLst>
                <a:ext uri="{FF2B5EF4-FFF2-40B4-BE49-F238E27FC236}">
                  <a16:creationId xmlns:a16="http://schemas.microsoft.com/office/drawing/2014/main" id="{CE8A1721-68B3-1A40-F3D7-53FC12CE658A}"/>
                </a:ext>
              </a:extLst>
            </p:cNvPr>
            <p:cNvPicPr>
              <a:picLocks noChangeAspect="1"/>
            </p:cNvPicPr>
            <p:nvPr/>
          </p:nvPicPr>
          <p:blipFill>
            <a:blip r:embed="rId4">
              <a:extLst>
                <a:ext uri="{28A0092B-C50C-407E-A947-70E740481C1C}">
                  <a14:useLocalDpi xmlns:a14="http://schemas.microsoft.com/office/drawing/2010/main" val="0"/>
                </a:ext>
              </a:extLst>
            </a:blip>
            <a:srcRect r="-3060"/>
            <a:stretch/>
          </p:blipFill>
          <p:spPr>
            <a:xfrm>
              <a:off x="-7662210" y="2971800"/>
              <a:ext cx="7067850" cy="6646804"/>
            </a:xfrm>
            <a:prstGeom prst="rect">
              <a:avLst/>
            </a:prstGeom>
          </p:spPr>
        </p:pic>
        <p:pic>
          <p:nvPicPr>
            <p:cNvPr id="17" name="図 16" descr="空港のターンテーブルの周りに集まっている人達&#10;&#10;AI によって生成されたコンテンツは間違っている可能性があります。">
              <a:extLst>
                <a:ext uri="{FF2B5EF4-FFF2-40B4-BE49-F238E27FC236}">
                  <a16:creationId xmlns:a16="http://schemas.microsoft.com/office/drawing/2014/main" id="{62C9B85A-B4E4-C9C2-EB95-763047757927}"/>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3225680" y="3666910"/>
              <a:ext cx="999914" cy="940347"/>
            </a:xfrm>
            <a:prstGeom prst="ellipse">
              <a:avLst/>
            </a:prstGeom>
            <a:effectLst>
              <a:softEdge rad="0"/>
            </a:effectLst>
          </p:spPr>
        </p:pic>
        <p:pic>
          <p:nvPicPr>
            <p:cNvPr id="19" name="図 18" descr="空港のターンテーブルの周りに集まっている人達&#10;&#10;AI によって生成されたコンテンツは間違っている可能性があります。">
              <a:extLst>
                <a:ext uri="{FF2B5EF4-FFF2-40B4-BE49-F238E27FC236}">
                  <a16:creationId xmlns:a16="http://schemas.microsoft.com/office/drawing/2014/main" id="{07693FF0-C507-8592-B412-CDF6CACB462F}"/>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a:stretch/>
          </p:blipFill>
          <p:spPr>
            <a:xfrm>
              <a:off x="-2135030" y="4137084"/>
              <a:ext cx="1334780" cy="1255264"/>
            </a:xfrm>
            <a:prstGeom prst="ellipse">
              <a:avLst/>
            </a:prstGeom>
            <a:effectLst>
              <a:softEdge rad="0"/>
            </a:effectLst>
          </p:spPr>
        </p:pic>
      </p:grpSp>
      <p:sp>
        <p:nvSpPr>
          <p:cNvPr id="36" name="テキスト ボックス 35">
            <a:extLst>
              <a:ext uri="{FF2B5EF4-FFF2-40B4-BE49-F238E27FC236}">
                <a16:creationId xmlns:a16="http://schemas.microsoft.com/office/drawing/2014/main" id="{48F6AF2A-C494-5005-DCE7-C4DA09C5AFC2}"/>
              </a:ext>
            </a:extLst>
          </p:cNvPr>
          <p:cNvSpPr txBox="1"/>
          <p:nvPr/>
        </p:nvSpPr>
        <p:spPr>
          <a:xfrm>
            <a:off x="151975" y="7529866"/>
            <a:ext cx="4362472" cy="338554"/>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lang="en-US" altLang="ja-JP" sz="1600" b="0" i="0" dirty="0">
                <a:effectLst/>
                <a:latin typeface="Segoe UI" panose="020B0502040204020203" pitchFamily="34" charset="0"/>
                <a:hlinkClick r:id="rId9" tooltip="http://www.naris-ibaraki.com"/>
              </a:rPr>
              <a:t>www.naris-ibaraki.com</a:t>
            </a:r>
            <a:endParaRPr lang="ja-JP" altLang="en-US" sz="1600" dirty="0"/>
          </a:p>
        </p:txBody>
      </p:sp>
      <p:sp>
        <p:nvSpPr>
          <p:cNvPr id="21" name="テキスト ボックス 20">
            <a:extLst>
              <a:ext uri="{FF2B5EF4-FFF2-40B4-BE49-F238E27FC236}">
                <a16:creationId xmlns:a16="http://schemas.microsoft.com/office/drawing/2014/main" id="{4CD1D27B-8D55-6E7B-A9A0-BA3559ACF6EC}"/>
              </a:ext>
            </a:extLst>
          </p:cNvPr>
          <p:cNvSpPr txBox="1"/>
          <p:nvPr/>
        </p:nvSpPr>
        <p:spPr>
          <a:xfrm>
            <a:off x="278214" y="1576680"/>
            <a:ext cx="3600681" cy="400110"/>
          </a:xfrm>
          <a:prstGeom prst="rect">
            <a:avLst/>
          </a:prstGeom>
          <a:noFill/>
        </p:spPr>
        <p:txBody>
          <a:bodyPr wrap="square" rtlCol="0">
            <a:spAutoFit/>
          </a:bodyPr>
          <a:lstStyle/>
          <a:p>
            <a:r>
              <a:rPr kumimoji="1" lang="ja-JP" altLang="en-US" sz="2000" b="1" dirty="0"/>
              <a:t>株式会社ナリス化粧品</a:t>
            </a:r>
          </a:p>
        </p:txBody>
      </p:sp>
      <p:sp>
        <p:nvSpPr>
          <p:cNvPr id="6" name="四角形: 角を丸くする 5">
            <a:extLst>
              <a:ext uri="{FF2B5EF4-FFF2-40B4-BE49-F238E27FC236}">
                <a16:creationId xmlns:a16="http://schemas.microsoft.com/office/drawing/2014/main" id="{80CE6839-2A7D-E848-3B4A-58BE3A6A42D9}"/>
              </a:ext>
            </a:extLst>
          </p:cNvPr>
          <p:cNvSpPr/>
          <p:nvPr/>
        </p:nvSpPr>
        <p:spPr>
          <a:xfrm>
            <a:off x="4914298" y="714296"/>
            <a:ext cx="1852305"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42311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B3ED-2AED-7C0C-83B1-2AE19A6FEB6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7AEB938-D034-7256-BB4E-2E76926CAA27}"/>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FE786ED4-9198-0342-E058-D29A01C3E299}"/>
              </a:ext>
            </a:extLst>
          </p:cNvPr>
          <p:cNvSpPr>
            <a:spLocks noGrp="1"/>
          </p:cNvSpPr>
          <p:nvPr>
            <p:ph type="sldNum" sz="quarter" idx="12"/>
          </p:nvPr>
        </p:nvSpPr>
        <p:spPr/>
        <p:txBody>
          <a:bodyPr/>
          <a:lstStyle/>
          <a:p>
            <a:fld id="{2AC069A8-8808-4EF8-B520-8CAD8EC66CB7}" type="slidenum">
              <a:rPr kumimoji="1" lang="ja-JP" altLang="en-US" smtClean="0"/>
              <a:t>4</a:t>
            </a:fld>
            <a:endParaRPr kumimoji="1" lang="ja-JP" altLang="en-US"/>
          </a:p>
        </p:txBody>
      </p:sp>
      <p:pic>
        <p:nvPicPr>
          <p:cNvPr id="1026" name="Picture 2">
            <a:extLst>
              <a:ext uri="{FF2B5EF4-FFF2-40B4-BE49-F238E27FC236}">
                <a16:creationId xmlns:a16="http://schemas.microsoft.com/office/drawing/2014/main" id="{188677DC-E21B-B862-706B-FEED1160A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72" y="169710"/>
            <a:ext cx="3600681" cy="75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F73877D8-D670-5D7A-48EF-490C55F02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275" y="2216304"/>
            <a:ext cx="2923149" cy="2454002"/>
          </a:xfrm>
          <a:prstGeom prst="rect">
            <a:avLst/>
          </a:prstGeom>
        </p:spPr>
      </p:pic>
      <p:pic>
        <p:nvPicPr>
          <p:cNvPr id="22" name="図 21">
            <a:extLst>
              <a:ext uri="{FF2B5EF4-FFF2-40B4-BE49-F238E27FC236}">
                <a16:creationId xmlns:a16="http://schemas.microsoft.com/office/drawing/2014/main" id="{5A48E1E6-FECB-532E-5E72-01948FA22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72" y="2203471"/>
            <a:ext cx="3343578" cy="2454002"/>
          </a:xfrm>
          <a:prstGeom prst="rect">
            <a:avLst/>
          </a:prstGeom>
        </p:spPr>
      </p:pic>
      <p:sp>
        <p:nvSpPr>
          <p:cNvPr id="24" name="テキスト ボックス 23">
            <a:extLst>
              <a:ext uri="{FF2B5EF4-FFF2-40B4-BE49-F238E27FC236}">
                <a16:creationId xmlns:a16="http://schemas.microsoft.com/office/drawing/2014/main" id="{E615FE48-DCD9-57BA-CDAB-C1DE8060A3AB}"/>
              </a:ext>
            </a:extLst>
          </p:cNvPr>
          <p:cNvSpPr txBox="1"/>
          <p:nvPr/>
        </p:nvSpPr>
        <p:spPr>
          <a:xfrm>
            <a:off x="243372" y="5249426"/>
            <a:ext cx="6426791" cy="3108543"/>
          </a:xfrm>
          <a:prstGeom prst="rect">
            <a:avLst/>
          </a:prstGeom>
          <a:noFill/>
        </p:spPr>
        <p:txBody>
          <a:bodyPr wrap="square">
            <a:spAutoFit/>
          </a:bodyPr>
          <a:lstStyle/>
          <a:p>
            <a:r>
              <a:rPr lang="ja-JP" altLang="en-US" sz="1400" b="1" dirty="0"/>
              <a:t>MiKuHa-FSL</a:t>
            </a:r>
            <a:r>
              <a:rPr lang="ja-JP" altLang="en-US" sz="1400" dirty="0"/>
              <a:t>：本製品は、ミズノ株式会社から発売されている脈波センサー</a:t>
            </a:r>
            <a:endParaRPr lang="en-US" altLang="ja-JP" sz="1400" dirty="0"/>
          </a:p>
          <a:p>
            <a:r>
              <a:rPr lang="ja-JP" altLang="en-US" sz="1400" dirty="0"/>
              <a:t>「MiKuHa―ミクハ―」を改良し、そこに株式会社FMCCが開発した自律神経解析ソフト「MEM－FMCC」を用いて、自律神経の状態を分析する健康機器です。 自律神経機能を正しく評価するためにサンプリングレートを375Hz/秒に高めて脈波間隔を計測し、周波数分析により自律神経機能指数を算出している健康機器です。</a:t>
            </a:r>
          </a:p>
          <a:p>
            <a:endParaRPr lang="ja-JP" altLang="en-US" sz="1400" dirty="0"/>
          </a:p>
          <a:p>
            <a:r>
              <a:rPr lang="ja-JP" altLang="en-US" sz="1400" b="1" dirty="0"/>
              <a:t>マイビートーFMCC</a:t>
            </a:r>
            <a:r>
              <a:rPr lang="ja-JP" altLang="en-US" sz="1400" dirty="0"/>
              <a:t>：</a:t>
            </a:r>
          </a:p>
          <a:p>
            <a:r>
              <a:rPr lang="ja-JP" altLang="en-US" sz="1400" dirty="0"/>
              <a:t>マイビートFMCC（WHS-1・WHS-3）分析ソフトでは、心拍間隔の変動について最大エントロピー法を用いて周波数分析を行い、自律神経機能指数を算出していることが特徴です。一般的に用いられている高速フーリエ変換による周波数分析と比較して、最大エントロピー法は短い分析区間からでも優れた周波数分析能が得られるスペクトル推定法であることが知られており、自律神経活動の変化などの分析に適しています。</a:t>
            </a:r>
          </a:p>
        </p:txBody>
      </p:sp>
      <p:sp>
        <p:nvSpPr>
          <p:cNvPr id="35" name="テキスト ボックス 34">
            <a:extLst>
              <a:ext uri="{FF2B5EF4-FFF2-40B4-BE49-F238E27FC236}">
                <a16:creationId xmlns:a16="http://schemas.microsoft.com/office/drawing/2014/main" id="{FEA216E3-CABE-9A0C-1C31-A188E8CA5485}"/>
              </a:ext>
            </a:extLst>
          </p:cNvPr>
          <p:cNvSpPr txBox="1"/>
          <p:nvPr/>
        </p:nvSpPr>
        <p:spPr>
          <a:xfrm>
            <a:off x="243372" y="8866853"/>
            <a:ext cx="7589520" cy="338554"/>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lang="en-US" altLang="ja-JP" sz="1600" b="0" i="0" u="sng" dirty="0">
                <a:solidFill>
                  <a:srgbClr val="467886"/>
                </a:solidFill>
                <a:effectLst/>
                <a:latin typeface="メイリオ" panose="020B0604030504040204" pitchFamily="50" charset="-128"/>
                <a:ea typeface="メイリオ" panose="020B0604030504040204" pitchFamily="50" charset="-128"/>
                <a:hlinkClick r:id="rId5" tooltip="https://www.hirou-brain.com/mybeat-fmcc">
                  <a:extLst>
                    <a:ext uri="{A12FA001-AC4F-418D-AE19-62706E023703}">
                      <ahyp:hlinkClr xmlns:ahyp="http://schemas.microsoft.com/office/drawing/2018/hyperlinkcolor" val="tx"/>
                    </a:ext>
                  </a:extLst>
                </a:hlinkClick>
              </a:rPr>
              <a:t> https://www.hirou-brain.com/mybeat-fmcc</a:t>
            </a:r>
            <a:endParaRPr kumimoji="1" lang="ja-JP" altLang="en-US" sz="1600" dirty="0"/>
          </a:p>
        </p:txBody>
      </p:sp>
      <p:sp>
        <p:nvSpPr>
          <p:cNvPr id="37" name="テキスト ボックス 36">
            <a:extLst>
              <a:ext uri="{FF2B5EF4-FFF2-40B4-BE49-F238E27FC236}">
                <a16:creationId xmlns:a16="http://schemas.microsoft.com/office/drawing/2014/main" id="{5EB44BF2-C321-3780-556D-AE4F8A737570}"/>
              </a:ext>
            </a:extLst>
          </p:cNvPr>
          <p:cNvSpPr txBox="1"/>
          <p:nvPr/>
        </p:nvSpPr>
        <p:spPr>
          <a:xfrm>
            <a:off x="243372" y="1036320"/>
            <a:ext cx="3600681" cy="400110"/>
          </a:xfrm>
          <a:prstGeom prst="rect">
            <a:avLst/>
          </a:prstGeom>
          <a:noFill/>
        </p:spPr>
        <p:txBody>
          <a:bodyPr wrap="square" rtlCol="0">
            <a:spAutoFit/>
          </a:bodyPr>
          <a:lstStyle/>
          <a:p>
            <a:r>
              <a:rPr kumimoji="1" lang="ja-JP" altLang="en-US" sz="2000" b="1" dirty="0"/>
              <a:t>株式会社疲労科学研究所</a:t>
            </a:r>
          </a:p>
        </p:txBody>
      </p:sp>
      <p:sp>
        <p:nvSpPr>
          <p:cNvPr id="3" name="四角形: 角を丸くする 2">
            <a:extLst>
              <a:ext uri="{FF2B5EF4-FFF2-40B4-BE49-F238E27FC236}">
                <a16:creationId xmlns:a16="http://schemas.microsoft.com/office/drawing/2014/main" id="{30DB3AFD-0B8B-97AB-EB12-362781785D76}"/>
              </a:ext>
            </a:extLst>
          </p:cNvPr>
          <p:cNvSpPr/>
          <p:nvPr/>
        </p:nvSpPr>
        <p:spPr>
          <a:xfrm>
            <a:off x="4914300" y="169710"/>
            <a:ext cx="1852304" cy="471538"/>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疲労回復</a:t>
            </a:r>
          </a:p>
        </p:txBody>
      </p:sp>
      <p:sp>
        <p:nvSpPr>
          <p:cNvPr id="6" name="四角形: 角を丸くする 5">
            <a:extLst>
              <a:ext uri="{FF2B5EF4-FFF2-40B4-BE49-F238E27FC236}">
                <a16:creationId xmlns:a16="http://schemas.microsoft.com/office/drawing/2014/main" id="{91FAADB9-B2FA-5FD3-065D-76B7C7877E28}"/>
              </a:ext>
            </a:extLst>
          </p:cNvPr>
          <p:cNvSpPr/>
          <p:nvPr/>
        </p:nvSpPr>
        <p:spPr>
          <a:xfrm>
            <a:off x="4914298" y="714296"/>
            <a:ext cx="1852305"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423387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5883-80CF-C242-4739-E9BCEBBE8AB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43C03A1-C834-EFFB-2D65-524AAB8B1212}"/>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6A9B091F-6F74-E11D-C60F-E605614ABB9E}"/>
              </a:ext>
            </a:extLst>
          </p:cNvPr>
          <p:cNvSpPr>
            <a:spLocks noGrp="1"/>
          </p:cNvSpPr>
          <p:nvPr>
            <p:ph type="sldNum" sz="quarter" idx="12"/>
          </p:nvPr>
        </p:nvSpPr>
        <p:spPr/>
        <p:txBody>
          <a:bodyPr/>
          <a:lstStyle/>
          <a:p>
            <a:fld id="{2AC069A8-8808-4EF8-B520-8CAD8EC66CB7}" type="slidenum">
              <a:rPr kumimoji="1" lang="ja-JP" altLang="en-US" smtClean="0"/>
              <a:t>5</a:t>
            </a:fld>
            <a:endParaRPr kumimoji="1" lang="ja-JP" altLang="en-US"/>
          </a:p>
        </p:txBody>
      </p:sp>
      <p:sp>
        <p:nvSpPr>
          <p:cNvPr id="8" name="テキスト ボックス 7">
            <a:extLst>
              <a:ext uri="{FF2B5EF4-FFF2-40B4-BE49-F238E27FC236}">
                <a16:creationId xmlns:a16="http://schemas.microsoft.com/office/drawing/2014/main" id="{0A5BFC51-8503-FE1F-5A12-EEFE1B2BC03B}"/>
              </a:ext>
            </a:extLst>
          </p:cNvPr>
          <p:cNvSpPr txBox="1"/>
          <p:nvPr/>
        </p:nvSpPr>
        <p:spPr>
          <a:xfrm>
            <a:off x="121686" y="7214735"/>
            <a:ext cx="6614628" cy="138499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アロマセラピーを予防医療と捉え、天然エッセンシャルオイルを活用したアロマ化粧品の開発、製造、販売を行っています。</a:t>
            </a:r>
          </a:p>
          <a:p>
            <a:r>
              <a:rPr lang="ja-JP" altLang="en-US" dirty="0"/>
              <a:t>健都万博では、香りが疲労度や自律神経のアンバランスに対してどのように効果を発揮するかを検証し、</a:t>
            </a:r>
          </a:p>
          <a:p>
            <a:r>
              <a:rPr lang="ja-JP" altLang="en-US" dirty="0"/>
              <a:t>人が元気に健康で働き続けられるための商品開発を目指します。</a:t>
            </a:r>
          </a:p>
          <a:p>
            <a:endParaRPr lang="ja-JP" altLang="en-US" dirty="0"/>
          </a:p>
        </p:txBody>
      </p:sp>
      <p:sp>
        <p:nvSpPr>
          <p:cNvPr id="36" name="テキスト ボックス 35">
            <a:extLst>
              <a:ext uri="{FF2B5EF4-FFF2-40B4-BE49-F238E27FC236}">
                <a16:creationId xmlns:a16="http://schemas.microsoft.com/office/drawing/2014/main" id="{8759D751-B240-E8A8-0BE4-8E0F563EF9BA}"/>
              </a:ext>
            </a:extLst>
          </p:cNvPr>
          <p:cNvSpPr txBox="1"/>
          <p:nvPr/>
        </p:nvSpPr>
        <p:spPr>
          <a:xfrm>
            <a:off x="121686" y="8952547"/>
            <a:ext cx="5563024" cy="584775"/>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lang="en-US" altLang="ja-JP" sz="1600" b="0" i="0" u="sng" dirty="0">
                <a:solidFill>
                  <a:srgbClr val="0000FF"/>
                </a:solidFill>
                <a:effectLst/>
                <a:latin typeface="游ゴシック" panose="020B0400000000000000" pitchFamily="50" charset="-128"/>
                <a:ea typeface="游ゴシック" panose="020B0400000000000000" pitchFamily="50" charset="-128"/>
                <a:hlinkClick r:id="rId2" tooltip="https://www.mha.co.jp/"/>
              </a:rPr>
              <a:t>https://www.mha.co.jp/</a:t>
            </a:r>
            <a:endParaRPr lang="en-US" altLang="ja-JP" sz="1600" b="0" i="0" u="sng" dirty="0">
              <a:solidFill>
                <a:srgbClr val="0000FF"/>
              </a:solidFill>
              <a:effectLst/>
              <a:latin typeface="Segoe UI" panose="020B0502040204020203" pitchFamily="34" charset="0"/>
              <a:ea typeface="游ゴシック" panose="020B0400000000000000" pitchFamily="50" charset="-128"/>
            </a:endParaRPr>
          </a:p>
          <a:p>
            <a:r>
              <a:rPr kumimoji="1" lang="en-US" altLang="ja-JP" sz="1600" dirty="0"/>
              <a:t>Instagram</a:t>
            </a:r>
            <a:r>
              <a:rPr kumimoji="1" lang="ja-JP" altLang="en-US" sz="1600" dirty="0"/>
              <a:t>：</a:t>
            </a:r>
            <a:r>
              <a:rPr lang="en-US" altLang="ja-JP" sz="1600" b="0" i="0" u="sng" dirty="0">
                <a:solidFill>
                  <a:srgbClr val="0000FF"/>
                </a:solidFill>
                <a:effectLst/>
                <a:latin typeface="游ゴシック" panose="020B0400000000000000" pitchFamily="50" charset="-128"/>
                <a:ea typeface="游ゴシック" panose="020B0400000000000000" pitchFamily="50" charset="-128"/>
                <a:hlinkClick r:id="rId3" tooltip="https://www.instagram.com/musee_mha/"/>
              </a:rPr>
              <a:t> https://www.instagram.com/musee_mha/</a:t>
            </a:r>
            <a:endParaRPr lang="ja-JP" altLang="en-US" sz="1600" dirty="0"/>
          </a:p>
        </p:txBody>
      </p:sp>
      <p:pic>
        <p:nvPicPr>
          <p:cNvPr id="4" name="図 3" descr="木製テーブルの上に置いている数々のピンク色の瓶&#10;&#10;AI によって生成されたコンテンツは間違っている可能性があります。">
            <a:extLst>
              <a:ext uri="{FF2B5EF4-FFF2-40B4-BE49-F238E27FC236}">
                <a16:creationId xmlns:a16="http://schemas.microsoft.com/office/drawing/2014/main" id="{2BABADE2-3068-3B39-4356-1DB051B55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686" y="2328609"/>
            <a:ext cx="4410628" cy="4456346"/>
          </a:xfrm>
          <a:prstGeom prst="rect">
            <a:avLst/>
          </a:prstGeom>
        </p:spPr>
      </p:pic>
      <p:pic>
        <p:nvPicPr>
          <p:cNvPr id="9" name="図 8" descr="ロゴ, 会社名&#10;&#10;AI によって生成されたコンテンツは間違っている可能性があります。">
            <a:extLst>
              <a:ext uri="{FF2B5EF4-FFF2-40B4-BE49-F238E27FC236}">
                <a16:creationId xmlns:a16="http://schemas.microsoft.com/office/drawing/2014/main" id="{23BE7EA5-1149-AF3B-2F98-23A73EEB9A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3672" y="76199"/>
            <a:ext cx="1953478" cy="1600201"/>
          </a:xfrm>
          <a:prstGeom prst="rect">
            <a:avLst/>
          </a:prstGeom>
        </p:spPr>
      </p:pic>
      <p:sp>
        <p:nvSpPr>
          <p:cNvPr id="10" name="テキスト ボックス 9">
            <a:extLst>
              <a:ext uri="{FF2B5EF4-FFF2-40B4-BE49-F238E27FC236}">
                <a16:creationId xmlns:a16="http://schemas.microsoft.com/office/drawing/2014/main" id="{68B383A4-FAAD-3131-82AB-0787D4BC3FD6}"/>
              </a:ext>
            </a:extLst>
          </p:cNvPr>
          <p:cNvSpPr txBox="1"/>
          <p:nvPr/>
        </p:nvSpPr>
        <p:spPr>
          <a:xfrm>
            <a:off x="451050" y="1451426"/>
            <a:ext cx="3600681" cy="400110"/>
          </a:xfrm>
          <a:prstGeom prst="rect">
            <a:avLst/>
          </a:prstGeom>
          <a:noFill/>
        </p:spPr>
        <p:txBody>
          <a:bodyPr wrap="square" rtlCol="0">
            <a:spAutoFit/>
          </a:bodyPr>
          <a:lstStyle/>
          <a:p>
            <a:r>
              <a:rPr kumimoji="1" lang="ja-JP" altLang="en-US" sz="2000" b="1" dirty="0"/>
              <a:t>ミュゼ株式会社</a:t>
            </a:r>
          </a:p>
        </p:txBody>
      </p:sp>
      <p:sp>
        <p:nvSpPr>
          <p:cNvPr id="3" name="四角形: 角を丸くする 2">
            <a:extLst>
              <a:ext uri="{FF2B5EF4-FFF2-40B4-BE49-F238E27FC236}">
                <a16:creationId xmlns:a16="http://schemas.microsoft.com/office/drawing/2014/main" id="{FE19C503-6135-8546-86C4-C931B72DF37F}"/>
              </a:ext>
            </a:extLst>
          </p:cNvPr>
          <p:cNvSpPr/>
          <p:nvPr/>
        </p:nvSpPr>
        <p:spPr>
          <a:xfrm>
            <a:off x="4914300" y="169710"/>
            <a:ext cx="1852304" cy="471538"/>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疲労回復</a:t>
            </a:r>
          </a:p>
        </p:txBody>
      </p:sp>
      <p:sp>
        <p:nvSpPr>
          <p:cNvPr id="6" name="四角形: 角を丸くする 5">
            <a:extLst>
              <a:ext uri="{FF2B5EF4-FFF2-40B4-BE49-F238E27FC236}">
                <a16:creationId xmlns:a16="http://schemas.microsoft.com/office/drawing/2014/main" id="{FBE65722-186B-5CB9-E710-5AF625C95860}"/>
              </a:ext>
            </a:extLst>
          </p:cNvPr>
          <p:cNvSpPr/>
          <p:nvPr/>
        </p:nvSpPr>
        <p:spPr>
          <a:xfrm>
            <a:off x="4914298" y="714296"/>
            <a:ext cx="1852305"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723335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2316</TotalTime>
  <Words>749</Words>
  <Application>Microsoft Office PowerPoint</Application>
  <PresentationFormat>A4 210 x 297 mm</PresentationFormat>
  <Paragraphs>48</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arial, sans-serif</vt:lpstr>
      <vt:lpstr>メイリオ</vt:lpstr>
      <vt:lpstr>游ゴシック</vt:lpstr>
      <vt:lpstr>Aptos</vt:lpstr>
      <vt:lpstr>Aptos Display</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横地 佑介 プロダク Ｐ関一部 Ｐ関一一</dc:creator>
  <cp:lastModifiedBy>横地 佑介 プロダク Ｐ関一部 Ｐ関一一</cp:lastModifiedBy>
  <cp:revision>16</cp:revision>
  <dcterms:created xsi:type="dcterms:W3CDTF">2025-09-01T04:36:41Z</dcterms:created>
  <dcterms:modified xsi:type="dcterms:W3CDTF">2025-09-05T14:44:48Z</dcterms:modified>
</cp:coreProperties>
</file>