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8"/>
  </p:notesMasterIdLst>
  <p:sldIdLst>
    <p:sldId id="260" r:id="rId2"/>
    <p:sldId id="277" r:id="rId3"/>
    <p:sldId id="270" r:id="rId4"/>
    <p:sldId id="268" r:id="rId5"/>
    <p:sldId id="269" r:id="rId6"/>
    <p:sldId id="299" r:id="rId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0D"/>
    <a:srgbClr val="036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0" autoAdjust="0"/>
    <p:restoredTop sz="94660"/>
  </p:normalViewPr>
  <p:slideViewPr>
    <p:cSldViewPr snapToGrid="0">
      <p:cViewPr varScale="1">
        <p:scale>
          <a:sx n="58" d="100"/>
          <a:sy n="58" d="100"/>
        </p:scale>
        <p:origin x="2611" y="27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5CB33-4B4D-4A32-83D9-8F622728A604}" type="datetimeFigureOut">
              <a:rPr kumimoji="1" lang="ja-JP" altLang="en-US" smtClean="0"/>
              <a:t>2025/9/9</a:t>
            </a:fld>
            <a:endParaRPr kumimoji="1" lang="ja-JP" altLang="en-US"/>
          </a:p>
        </p:txBody>
      </p:sp>
      <p:sp>
        <p:nvSpPr>
          <p:cNvPr id="4" name="スライド イメージ プレースホルダー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01CDF-4AF0-401D-A659-F2A7B9540C32}" type="slidenum">
              <a:rPr kumimoji="1" lang="ja-JP" altLang="en-US" smtClean="0"/>
              <a:t>‹#›</a:t>
            </a:fld>
            <a:endParaRPr kumimoji="1" lang="ja-JP" altLang="en-US"/>
          </a:p>
        </p:txBody>
      </p:sp>
    </p:spTree>
    <p:extLst>
      <p:ext uri="{BB962C8B-B14F-4D97-AF65-F5344CB8AC3E}">
        <p14:creationId xmlns:p14="http://schemas.microsoft.com/office/powerpoint/2010/main" val="33970768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7E09E8C-9B27-4D0F-80CB-45E8BBCB4DFC}" type="datetime1">
              <a:rPr kumimoji="1" lang="ja-JP" altLang="en-US" smtClean="0"/>
              <a:t>2025/9/9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3911605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593C3F-326D-41C4-8C35-C1602F6409A7}" type="datetime1">
              <a:rPr kumimoji="1" lang="ja-JP" altLang="en-US" smtClean="0"/>
              <a:t>2025/9/9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416635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1CC518A-520F-4FB9-A123-38A09991E0C5}" type="datetime1">
              <a:rPr kumimoji="1" lang="ja-JP" altLang="en-US" smtClean="0"/>
              <a:t>2025/9/9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1151217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0D039F8-813B-4192-84D2-0A3D532E9B41}" type="datetime1">
              <a:rPr kumimoji="1" lang="ja-JP" altLang="en-US" smtClean="0"/>
              <a:t>2025/9/9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4260703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9FA8352-7D91-464C-9A02-DC5E92EBEE94}" type="datetime1">
              <a:rPr kumimoji="1" lang="ja-JP" altLang="en-US" smtClean="0"/>
              <a:t>2025/9/9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05559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D1EEADE-CE5F-4D4F-9F3E-66785DDC5052}" type="datetime1">
              <a:rPr kumimoji="1" lang="ja-JP" altLang="en-US" smtClean="0"/>
              <a:t>2025/9/9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34630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532D88-F9AF-418C-93CA-8B2FC3EEAAA3}" type="datetime1">
              <a:rPr kumimoji="1" lang="ja-JP" altLang="en-US" smtClean="0"/>
              <a:t>2025/9/9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347245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7A5213E-83F8-4846-9235-FB2B7257FBB0}" type="datetime1">
              <a:rPr kumimoji="1" lang="ja-JP" altLang="en-US" smtClean="0"/>
              <a:t>2025/9/9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5314950" y="9377892"/>
            <a:ext cx="1543050" cy="527403"/>
          </a:xfrm>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96055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C256-4B4F-475F-8733-788DA6EA639D}" type="datetime1">
              <a:rPr kumimoji="1" lang="ja-JP" altLang="en-US" smtClean="0"/>
              <a:t>2025/9/9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1184891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90A1553-F6AD-472D-A58A-ADA7DEBE4766}" type="datetime1">
              <a:rPr kumimoji="1" lang="ja-JP" altLang="en-US" smtClean="0"/>
              <a:t>2025/9/9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51251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554A117-C2F2-4F07-AEFB-139E7111A570}" type="datetime1">
              <a:rPr kumimoji="1" lang="ja-JP" altLang="en-US" smtClean="0"/>
              <a:t>2025/9/9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172385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C8779451-C4D0-4424-96EA-BF270F21496A}" type="datetime1">
              <a:rPr kumimoji="1" lang="ja-JP" altLang="en-US" smtClean="0"/>
              <a:t>2025/9/9</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637561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tk-healthresearch.jp/" TargetMode="Externa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hyperlink" Target="https://proteo-bridge.co.jp/" TargetMode="Externa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youtu.be/EYj277_V8i0?si=Ob-OmpB_FGOsuVjZ" TargetMode="External"/><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www.lylwith.com/" TargetMode="Externa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hyperlink" Target="https://muute.jp/" TargetMode="External"/><Relationship Id="rId13" Type="http://schemas.openxmlformats.org/officeDocument/2006/relationships/image" Target="../media/image11.svg"/><Relationship Id="rId3" Type="http://schemas.openxmlformats.org/officeDocument/2006/relationships/slideLayout" Target="../slideLayouts/slideLayout6.xml"/><Relationship Id="rId7" Type="http://schemas.openxmlformats.org/officeDocument/2006/relationships/image" Target="../media/image29.png"/><Relationship Id="rId12"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15.jpeg"/><Relationship Id="rId10" Type="http://schemas.openxmlformats.org/officeDocument/2006/relationships/image" Target="../media/image30.png"/><Relationship Id="rId4" Type="http://schemas.openxmlformats.org/officeDocument/2006/relationships/hyperlink" Target="https://aino.support/" TargetMode="External"/><Relationship Id="rId9" Type="http://schemas.openxmlformats.org/officeDocument/2006/relationships/hyperlink" Target="https://www.instagram.com/muute_j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8C54B1C3-CADA-BC19-BDFD-C6EBA0412E48}"/>
              </a:ext>
            </a:extLst>
          </p:cNvPr>
          <p:cNvGrpSpPr/>
          <p:nvPr/>
        </p:nvGrpSpPr>
        <p:grpSpPr>
          <a:xfrm>
            <a:off x="1043694" y="2079225"/>
            <a:ext cx="4770611" cy="3378200"/>
            <a:chOff x="1308100" y="2260600"/>
            <a:chExt cx="4203699" cy="2976754"/>
          </a:xfrm>
        </p:grpSpPr>
        <p:pic>
          <p:nvPicPr>
            <p:cNvPr id="4" name="図 3">
              <a:extLst>
                <a:ext uri="{FF2B5EF4-FFF2-40B4-BE49-F238E27FC236}">
                  <a16:creationId xmlns:a16="http://schemas.microsoft.com/office/drawing/2014/main" id="{C1B381C0-A3F2-0DD2-BA27-745B36875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944" y="2420745"/>
              <a:ext cx="4020111" cy="2753109"/>
            </a:xfrm>
            <a:prstGeom prst="rect">
              <a:avLst/>
            </a:prstGeom>
          </p:spPr>
        </p:pic>
        <p:sp>
          <p:nvSpPr>
            <p:cNvPr id="5" name="正方形/長方形 4">
              <a:extLst>
                <a:ext uri="{FF2B5EF4-FFF2-40B4-BE49-F238E27FC236}">
                  <a16:creationId xmlns:a16="http://schemas.microsoft.com/office/drawing/2014/main" id="{E83D0E59-B4F5-8667-754A-530D299E15F5}"/>
                </a:ext>
              </a:extLst>
            </p:cNvPr>
            <p:cNvSpPr/>
            <p:nvPr/>
          </p:nvSpPr>
          <p:spPr>
            <a:xfrm>
              <a:off x="1308100" y="2260600"/>
              <a:ext cx="3289300" cy="444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2089F06-AE57-A04E-92CE-315C62482291}"/>
                </a:ext>
              </a:extLst>
            </p:cNvPr>
            <p:cNvSpPr/>
            <p:nvPr/>
          </p:nvSpPr>
          <p:spPr>
            <a:xfrm>
              <a:off x="1524000" y="2403090"/>
              <a:ext cx="1155700" cy="444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2A591CD-C9C9-3587-A698-8CB6596ED9DE}"/>
                </a:ext>
              </a:extLst>
            </p:cNvPr>
            <p:cNvSpPr/>
            <p:nvPr/>
          </p:nvSpPr>
          <p:spPr>
            <a:xfrm>
              <a:off x="1418944" y="4257290"/>
              <a:ext cx="193956" cy="695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DC0F935-5FA1-736E-D5CB-C5B4F6199A80}"/>
                </a:ext>
              </a:extLst>
            </p:cNvPr>
            <p:cNvSpPr/>
            <p:nvPr/>
          </p:nvSpPr>
          <p:spPr>
            <a:xfrm>
              <a:off x="5317843" y="4541644"/>
              <a:ext cx="193956" cy="695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 name="図 9">
            <a:extLst>
              <a:ext uri="{FF2B5EF4-FFF2-40B4-BE49-F238E27FC236}">
                <a16:creationId xmlns:a16="http://schemas.microsoft.com/office/drawing/2014/main" id="{24DF3AE3-C9AA-5356-547D-90F5DC4BB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35" y="76826"/>
            <a:ext cx="1305065" cy="1404498"/>
          </a:xfrm>
          <a:prstGeom prst="rect">
            <a:avLst/>
          </a:prstGeom>
        </p:spPr>
      </p:pic>
      <p:sp>
        <p:nvSpPr>
          <p:cNvPr id="11" name="テキスト ボックス 10">
            <a:extLst>
              <a:ext uri="{FF2B5EF4-FFF2-40B4-BE49-F238E27FC236}">
                <a16:creationId xmlns:a16="http://schemas.microsoft.com/office/drawing/2014/main" id="{5060F68D-59D1-EE0B-6CA7-9AED8E6C9A29}"/>
              </a:ext>
            </a:extLst>
          </p:cNvPr>
          <p:cNvSpPr txBox="1"/>
          <p:nvPr/>
        </p:nvSpPr>
        <p:spPr>
          <a:xfrm>
            <a:off x="0" y="6092814"/>
            <a:ext cx="6858000" cy="2237857"/>
          </a:xfrm>
          <a:prstGeom prst="rect">
            <a:avLst/>
          </a:prstGeom>
          <a:noFill/>
        </p:spPr>
        <p:txBody>
          <a:bodyPr wrap="square" rtlCol="0">
            <a:spAutoFit/>
          </a:bodyPr>
          <a:lstStyle/>
          <a:p>
            <a:pPr algn="ctr">
              <a:lnSpc>
                <a:spcPct val="150000"/>
              </a:lnSpc>
            </a:pPr>
            <a:r>
              <a:rPr kumimoji="1" lang="ja-JP" altLang="en-US" sz="3200" b="1" dirty="0"/>
              <a:t>出展内容詳細一覧</a:t>
            </a:r>
            <a:endParaRPr kumimoji="1" lang="en-US" altLang="ja-JP" sz="3200" b="1" dirty="0"/>
          </a:p>
          <a:p>
            <a:pPr algn="ctr">
              <a:lnSpc>
                <a:spcPct val="150000"/>
              </a:lnSpc>
            </a:pPr>
            <a:r>
              <a:rPr kumimoji="1" lang="ja-JP" altLang="en-US" sz="3200" b="1" dirty="0"/>
              <a:t>ヘルスケアに役立つ様々な技術・サービス</a:t>
            </a:r>
          </a:p>
        </p:txBody>
      </p:sp>
      <p:sp>
        <p:nvSpPr>
          <p:cNvPr id="12" name="正方形/長方形 11">
            <a:extLst>
              <a:ext uri="{FF2B5EF4-FFF2-40B4-BE49-F238E27FC236}">
                <a16:creationId xmlns:a16="http://schemas.microsoft.com/office/drawing/2014/main" id="{C150F2F0-281F-AEB5-5204-86A64711DEA4}"/>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2529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F45F-B76B-0BF9-E28A-E1BA0932E26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6BF3AE46-151C-9071-1F23-97645C3F0568}"/>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CE4E7AD7-616F-7860-06F0-888199303835}"/>
              </a:ext>
            </a:extLst>
          </p:cNvPr>
          <p:cNvSpPr>
            <a:spLocks noGrp="1"/>
          </p:cNvSpPr>
          <p:nvPr>
            <p:ph type="sldNum" sz="quarter" idx="12"/>
          </p:nvPr>
        </p:nvSpPr>
        <p:spPr/>
        <p:txBody>
          <a:bodyPr/>
          <a:lstStyle/>
          <a:p>
            <a:fld id="{2AC069A8-8808-4EF8-B520-8CAD8EC66CB7}" type="slidenum">
              <a:rPr kumimoji="1" lang="ja-JP" altLang="en-US" smtClean="0"/>
              <a:t>1</a:t>
            </a:fld>
            <a:endParaRPr kumimoji="1" lang="ja-JP" altLang="en-US"/>
          </a:p>
        </p:txBody>
      </p:sp>
      <p:sp>
        <p:nvSpPr>
          <p:cNvPr id="3" name="テキスト ボックス 2">
            <a:extLst>
              <a:ext uri="{FF2B5EF4-FFF2-40B4-BE49-F238E27FC236}">
                <a16:creationId xmlns:a16="http://schemas.microsoft.com/office/drawing/2014/main" id="{0A9DDA7F-65FA-986A-4734-6954E2863603}"/>
              </a:ext>
            </a:extLst>
          </p:cNvPr>
          <p:cNvSpPr txBox="1"/>
          <p:nvPr/>
        </p:nvSpPr>
        <p:spPr>
          <a:xfrm>
            <a:off x="329418" y="1254028"/>
            <a:ext cx="4455941" cy="400110"/>
          </a:xfrm>
          <a:prstGeom prst="rect">
            <a:avLst/>
          </a:prstGeom>
          <a:noFill/>
        </p:spPr>
        <p:txBody>
          <a:bodyPr wrap="square" rtlCol="0">
            <a:spAutoFit/>
          </a:bodyPr>
          <a:lstStyle/>
          <a:p>
            <a:r>
              <a:rPr kumimoji="1" lang="en-US" altLang="ja-JP" sz="2000" b="1" dirty="0"/>
              <a:t>TK</a:t>
            </a:r>
            <a:r>
              <a:rPr kumimoji="1" lang="ja-JP" altLang="en-US" sz="2000" b="1" dirty="0"/>
              <a:t>ヘルスリサーチ株式会社</a:t>
            </a:r>
          </a:p>
        </p:txBody>
      </p:sp>
      <p:sp>
        <p:nvSpPr>
          <p:cNvPr id="11" name="テキスト ボックス 10">
            <a:extLst>
              <a:ext uri="{FF2B5EF4-FFF2-40B4-BE49-F238E27FC236}">
                <a16:creationId xmlns:a16="http://schemas.microsoft.com/office/drawing/2014/main" id="{79E34167-CA08-1CAB-A939-E4BA5456E217}"/>
              </a:ext>
            </a:extLst>
          </p:cNvPr>
          <p:cNvSpPr txBox="1"/>
          <p:nvPr/>
        </p:nvSpPr>
        <p:spPr>
          <a:xfrm>
            <a:off x="94028" y="5653367"/>
            <a:ext cx="6645086" cy="1384995"/>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私たちは長年に渡り妊娠のメカニズムを研究し、精子や卵子の質が妊娠の重要なカギとなることを明らかにしました。生殖細胞はストレスに弱く、ダメージを抑制することが質の改善につながります。様々な物質の中から精子・卵子の機能をアップする成分を研究し、臨床データを積み重ね、その成果を学会報告しています。これらの研究を基盤として、男性向け及び女性向け妊活サプリメントの開発に成功しました。</a:t>
            </a:r>
          </a:p>
        </p:txBody>
      </p:sp>
      <p:sp>
        <p:nvSpPr>
          <p:cNvPr id="16" name="テキスト ボックス 15">
            <a:extLst>
              <a:ext uri="{FF2B5EF4-FFF2-40B4-BE49-F238E27FC236}">
                <a16:creationId xmlns:a16="http://schemas.microsoft.com/office/drawing/2014/main" id="{7F3253D7-0489-4578-12E9-021F24D35559}"/>
              </a:ext>
            </a:extLst>
          </p:cNvPr>
          <p:cNvSpPr txBox="1"/>
          <p:nvPr/>
        </p:nvSpPr>
        <p:spPr>
          <a:xfrm>
            <a:off x="107772" y="7570500"/>
            <a:ext cx="6617597" cy="338554"/>
          </a:xfrm>
          <a:prstGeom prst="rect">
            <a:avLst/>
          </a:prstGeom>
          <a:noFill/>
        </p:spPr>
        <p:txBody>
          <a:bodyPr wrap="square" rtlCol="0">
            <a:spAutoFit/>
          </a:bodyPr>
          <a:lstStyle/>
          <a:p>
            <a:r>
              <a:rPr kumimoji="1" lang="ja-JP" altLang="en-US" sz="1600" dirty="0"/>
              <a:t>企業サイト</a:t>
            </a:r>
            <a:r>
              <a:rPr kumimoji="1" lang="en-US" altLang="ja-JP" sz="1600" dirty="0"/>
              <a:t>URL</a:t>
            </a:r>
            <a:r>
              <a:rPr kumimoji="1" lang="ja-JP" altLang="en-US" sz="1600" dirty="0"/>
              <a:t>：</a:t>
            </a:r>
            <a:r>
              <a:rPr lang="en-US" altLang="ja-JP" sz="1600" b="0" i="0" dirty="0">
                <a:solidFill>
                  <a:srgbClr val="000000"/>
                </a:solidFill>
                <a:effectLst/>
                <a:latin typeface="Noto Sans JP" panose="020B0200000000000000" pitchFamily="50" charset="-128"/>
                <a:ea typeface="Noto Sans JP" panose="020B0200000000000000" pitchFamily="50" charset="-128"/>
                <a:hlinkClick r:id="rId2"/>
              </a:rPr>
              <a:t>https://tk-healthresearch.jp</a:t>
            </a:r>
            <a:endParaRPr lang="en-US" altLang="ja-JP" sz="1600" b="0" i="0" dirty="0">
              <a:solidFill>
                <a:srgbClr val="000000"/>
              </a:solidFill>
              <a:effectLst/>
              <a:latin typeface="Noto Sans JP" panose="020B0200000000000000" pitchFamily="50" charset="-128"/>
              <a:ea typeface="Noto Sans JP" panose="020B0200000000000000" pitchFamily="50" charset="-128"/>
            </a:endParaRPr>
          </a:p>
        </p:txBody>
      </p:sp>
      <p:pic>
        <p:nvPicPr>
          <p:cNvPr id="5" name="図 4" descr="挿絵 が含まれている画像&#10;&#10;AI によって生成されたコンテンツは間違っている可能性があります。">
            <a:extLst>
              <a:ext uri="{FF2B5EF4-FFF2-40B4-BE49-F238E27FC236}">
                <a16:creationId xmlns:a16="http://schemas.microsoft.com/office/drawing/2014/main" id="{8D3B79E6-17DF-F60B-F0A0-745A70EF5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70" y="85300"/>
            <a:ext cx="1588770" cy="978184"/>
          </a:xfrm>
          <a:prstGeom prst="rect">
            <a:avLst/>
          </a:prstGeom>
        </p:spPr>
      </p:pic>
      <p:pic>
        <p:nvPicPr>
          <p:cNvPr id="9" name="図 8" descr="テキスト, 手紙&#10;&#10;AI によって生成されたコンテンツは間違っている可能性があります。">
            <a:extLst>
              <a:ext uri="{FF2B5EF4-FFF2-40B4-BE49-F238E27FC236}">
                <a16:creationId xmlns:a16="http://schemas.microsoft.com/office/drawing/2014/main" id="{59B7B7CE-C33B-74E2-3AC3-D5589FB4B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0663" y="2188491"/>
            <a:ext cx="4455941" cy="2970627"/>
          </a:xfrm>
          <a:prstGeom prst="rect">
            <a:avLst/>
          </a:prstGeom>
        </p:spPr>
      </p:pic>
      <p:pic>
        <p:nvPicPr>
          <p:cNvPr id="14" name="図 13" descr="ロゴ, 会社名&#10;&#10;AI によって生成されたコンテンツは間違っている可能性があります。">
            <a:extLst>
              <a:ext uri="{FF2B5EF4-FFF2-40B4-BE49-F238E27FC236}">
                <a16:creationId xmlns:a16="http://schemas.microsoft.com/office/drawing/2014/main" id="{839D9646-4859-87A2-A48E-E62AD4CA0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517" y="2188491"/>
            <a:ext cx="2097750" cy="1038401"/>
          </a:xfrm>
          <a:prstGeom prst="rect">
            <a:avLst/>
          </a:prstGeom>
        </p:spPr>
      </p:pic>
      <p:sp>
        <p:nvSpPr>
          <p:cNvPr id="4" name="リボン: 上に曲がる 3">
            <a:extLst>
              <a:ext uri="{FF2B5EF4-FFF2-40B4-BE49-F238E27FC236}">
                <a16:creationId xmlns:a16="http://schemas.microsoft.com/office/drawing/2014/main" id="{4CC86667-DF26-C34F-336D-151966212505}"/>
              </a:ext>
            </a:extLst>
          </p:cNvPr>
          <p:cNvSpPr/>
          <p:nvPr/>
        </p:nvSpPr>
        <p:spPr>
          <a:xfrm>
            <a:off x="4901048" y="755940"/>
            <a:ext cx="1930448" cy="644170"/>
          </a:xfrm>
          <a:prstGeom prst="ribbon2">
            <a:avLst>
              <a:gd name="adj1" fmla="val 15035"/>
              <a:gd name="adj2" fmla="val 74669"/>
            </a:avLst>
          </a:prstGeom>
          <a:solidFill>
            <a:srgbClr val="E5000D"/>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万博関連</a:t>
            </a:r>
            <a:endParaRPr kumimoji="1" lang="en-US" altLang="ja-JP" sz="1400" b="1" dirty="0"/>
          </a:p>
          <a:p>
            <a:pPr algn="ctr"/>
            <a:r>
              <a:rPr kumimoji="1" lang="ja-JP" altLang="en-US" sz="1400" b="1" dirty="0"/>
              <a:t>イベント出展</a:t>
            </a:r>
          </a:p>
        </p:txBody>
      </p:sp>
      <p:sp>
        <p:nvSpPr>
          <p:cNvPr id="6" name="四角形: 角を丸くする 5">
            <a:extLst>
              <a:ext uri="{FF2B5EF4-FFF2-40B4-BE49-F238E27FC236}">
                <a16:creationId xmlns:a16="http://schemas.microsoft.com/office/drawing/2014/main" id="{6FBD39AF-BE6B-FDEB-1BEC-5327FB8E01D8}"/>
              </a:ext>
            </a:extLst>
          </p:cNvPr>
          <p:cNvSpPr/>
          <p:nvPr/>
        </p:nvSpPr>
        <p:spPr>
          <a:xfrm>
            <a:off x="4174434" y="169709"/>
            <a:ext cx="2592169"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ヘルスケアに役立つ</a:t>
            </a:r>
            <a:endParaRPr kumimoji="1" lang="en-US" altLang="ja-JP" b="1" dirty="0"/>
          </a:p>
          <a:p>
            <a:pPr algn="ctr"/>
            <a:r>
              <a:rPr kumimoji="1" lang="ja-JP" altLang="en-US" b="1" dirty="0"/>
              <a:t>様々な技術・サービス</a:t>
            </a:r>
          </a:p>
        </p:txBody>
      </p:sp>
    </p:spTree>
    <p:extLst>
      <p:ext uri="{BB962C8B-B14F-4D97-AF65-F5344CB8AC3E}">
        <p14:creationId xmlns:p14="http://schemas.microsoft.com/office/powerpoint/2010/main" val="130402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BE9AE-E0AA-1CC6-6E91-58D9DAD7767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49A0512-00A9-73D4-5D85-6FAB718FCCD6}"/>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3DF93528-BD07-E4A7-3005-674CF0577EB3}"/>
              </a:ext>
            </a:extLst>
          </p:cNvPr>
          <p:cNvSpPr>
            <a:spLocks noGrp="1"/>
          </p:cNvSpPr>
          <p:nvPr>
            <p:ph type="sldNum" sz="quarter" idx="12"/>
          </p:nvPr>
        </p:nvSpPr>
        <p:spPr/>
        <p:txBody>
          <a:bodyPr/>
          <a:lstStyle/>
          <a:p>
            <a:fld id="{2AC069A8-8808-4EF8-B520-8CAD8EC66CB7}" type="slidenum">
              <a:rPr kumimoji="1" lang="ja-JP" altLang="en-US" smtClean="0"/>
              <a:t>2</a:t>
            </a:fld>
            <a:endParaRPr kumimoji="1" lang="ja-JP" altLang="en-US"/>
          </a:p>
        </p:txBody>
      </p:sp>
      <p:sp>
        <p:nvSpPr>
          <p:cNvPr id="3" name="テキスト ボックス 2">
            <a:extLst>
              <a:ext uri="{FF2B5EF4-FFF2-40B4-BE49-F238E27FC236}">
                <a16:creationId xmlns:a16="http://schemas.microsoft.com/office/drawing/2014/main" id="{1EDE3B44-4ECF-4C22-E725-67E35BE25AFB}"/>
              </a:ext>
            </a:extLst>
          </p:cNvPr>
          <p:cNvSpPr txBox="1"/>
          <p:nvPr/>
        </p:nvSpPr>
        <p:spPr>
          <a:xfrm>
            <a:off x="329418" y="961587"/>
            <a:ext cx="3999030" cy="400110"/>
          </a:xfrm>
          <a:prstGeom prst="rect">
            <a:avLst/>
          </a:prstGeom>
          <a:noFill/>
        </p:spPr>
        <p:txBody>
          <a:bodyPr wrap="square" rtlCol="0">
            <a:spAutoFit/>
          </a:bodyPr>
          <a:lstStyle/>
          <a:p>
            <a:r>
              <a:rPr kumimoji="1" lang="ja-JP" altLang="en-US" sz="2000" b="1" dirty="0"/>
              <a:t>プロテオブリッジ株式会社</a:t>
            </a:r>
          </a:p>
        </p:txBody>
      </p:sp>
      <p:sp>
        <p:nvSpPr>
          <p:cNvPr id="5" name="テキスト ボックス 4">
            <a:extLst>
              <a:ext uri="{FF2B5EF4-FFF2-40B4-BE49-F238E27FC236}">
                <a16:creationId xmlns:a16="http://schemas.microsoft.com/office/drawing/2014/main" id="{44F08551-5B32-DEB5-982A-E49372852E4C}"/>
              </a:ext>
            </a:extLst>
          </p:cNvPr>
          <p:cNvSpPr txBox="1"/>
          <p:nvPr/>
        </p:nvSpPr>
        <p:spPr>
          <a:xfrm>
            <a:off x="121518" y="8900049"/>
            <a:ext cx="6736482" cy="830997"/>
          </a:xfrm>
          <a:prstGeom prst="rect">
            <a:avLst/>
          </a:prstGeom>
          <a:noFill/>
        </p:spPr>
        <p:txBody>
          <a:bodyPr wrap="square" rtlCol="0">
            <a:spAutoFit/>
          </a:bodyPr>
          <a:lstStyle/>
          <a:p>
            <a:r>
              <a:rPr kumimoji="1" lang="ja-JP" altLang="en-US" sz="1600" dirty="0"/>
              <a:t>企業サイト</a:t>
            </a:r>
            <a:r>
              <a:rPr kumimoji="1" lang="en-US" altLang="ja-JP" sz="1600" dirty="0"/>
              <a:t>URL</a:t>
            </a:r>
            <a:r>
              <a:rPr kumimoji="1" lang="ja-JP" altLang="en-US" sz="1600" dirty="0"/>
              <a:t>：</a:t>
            </a:r>
            <a:r>
              <a:rPr kumimoji="1" lang="en-US" altLang="ja-JP" sz="1600" dirty="0">
                <a:hlinkClick r:id="rId4"/>
              </a:rPr>
              <a:t>https://proteo-bridge.co.jp/</a:t>
            </a:r>
            <a:endParaRPr kumimoji="1" lang="en-US" altLang="ja-JP" sz="1600" dirty="0"/>
          </a:p>
          <a:p>
            <a:endParaRPr kumimoji="1" lang="en-US" altLang="ja-JP" sz="1600" dirty="0"/>
          </a:p>
          <a:p>
            <a:endParaRPr kumimoji="1" lang="en-US" altLang="ja-JP" sz="1600" dirty="0"/>
          </a:p>
        </p:txBody>
      </p:sp>
      <p:sp>
        <p:nvSpPr>
          <p:cNvPr id="11" name="テキスト ボックス 10">
            <a:extLst>
              <a:ext uri="{FF2B5EF4-FFF2-40B4-BE49-F238E27FC236}">
                <a16:creationId xmlns:a16="http://schemas.microsoft.com/office/drawing/2014/main" id="{111DC69A-B087-892F-944E-E92340FDF640}"/>
              </a:ext>
            </a:extLst>
          </p:cNvPr>
          <p:cNvSpPr txBox="1"/>
          <p:nvPr/>
        </p:nvSpPr>
        <p:spPr>
          <a:xfrm>
            <a:off x="134578" y="7332286"/>
            <a:ext cx="6645086" cy="1384995"/>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膠原病は特に中高年の女性に好発する疾患で、自分の臓器を攻撃してしまう抗体（自己抗体）が体内に発生する難病です。自己抗体の種類は何十種類もあり、</a:t>
            </a:r>
            <a:endParaRPr lang="en-US" altLang="ja-JP" dirty="0"/>
          </a:p>
          <a:p>
            <a:r>
              <a:rPr lang="ja-JP" altLang="en-US" dirty="0"/>
              <a:t>その種類によって病気の進行が異なります。しかし保険適用の検査では数種類しか検査できません。私たちは産業技術総合研究所の技術を基に、筋炎・強皮症に関連する</a:t>
            </a:r>
            <a:r>
              <a:rPr lang="en-US" altLang="ja-JP" dirty="0"/>
              <a:t>67</a:t>
            </a:r>
            <a:r>
              <a:rPr lang="ja-JP" altLang="en-US" dirty="0"/>
              <a:t>種類の自己抗体を一度に測定する</a:t>
            </a:r>
            <a:r>
              <a:rPr lang="en-US" altLang="ja-JP" dirty="0"/>
              <a:t>A-Cube</a:t>
            </a:r>
            <a:r>
              <a:rPr lang="ja-JP" altLang="en-US" dirty="0"/>
              <a:t>と、</a:t>
            </a:r>
            <a:r>
              <a:rPr lang="en-US" altLang="ja-JP" dirty="0"/>
              <a:t>1.3</a:t>
            </a:r>
            <a:r>
              <a:rPr lang="ja-JP" altLang="en-US" dirty="0"/>
              <a:t>万種類の自己抗体を１度に測定できる</a:t>
            </a:r>
            <a:r>
              <a:rPr lang="en-US" altLang="ja-JP" dirty="0" err="1"/>
              <a:t>HuPEX</a:t>
            </a:r>
            <a:r>
              <a:rPr lang="ja-JP" altLang="en-US" dirty="0"/>
              <a:t>を展開し、早期発見、早期治療に貢献しています。</a:t>
            </a:r>
          </a:p>
        </p:txBody>
      </p:sp>
      <p:pic>
        <p:nvPicPr>
          <p:cNvPr id="10" name="図 9" descr="ダイアグラム, アイコン&#10;&#10;AI によって生成されたコンテンツは間違っている可能性があります。">
            <a:extLst>
              <a:ext uri="{FF2B5EF4-FFF2-40B4-BE49-F238E27FC236}">
                <a16:creationId xmlns:a16="http://schemas.microsoft.com/office/drawing/2014/main" id="{0102F8DB-C311-48F9-01E8-4404F728F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49" y="174954"/>
            <a:ext cx="3297702" cy="757686"/>
          </a:xfrm>
          <a:prstGeom prst="rect">
            <a:avLst/>
          </a:prstGeom>
        </p:spPr>
      </p:pic>
      <p:pic>
        <p:nvPicPr>
          <p:cNvPr id="12" name="健都万博2025_動画_プロテオブリッジ">
            <a:hlinkClick r:id="" action="ppaction://media"/>
            <a:extLst>
              <a:ext uri="{FF2B5EF4-FFF2-40B4-BE49-F238E27FC236}">
                <a16:creationId xmlns:a16="http://schemas.microsoft.com/office/drawing/2014/main" id="{9948C688-1807-ACF9-5FFB-DD751F22AB8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9032" y="4201216"/>
            <a:ext cx="5217942" cy="2935092"/>
          </a:xfrm>
          <a:prstGeom prst="rect">
            <a:avLst/>
          </a:prstGeom>
        </p:spPr>
      </p:pic>
      <p:pic>
        <p:nvPicPr>
          <p:cNvPr id="14" name="図 13">
            <a:extLst>
              <a:ext uri="{FF2B5EF4-FFF2-40B4-BE49-F238E27FC236}">
                <a16:creationId xmlns:a16="http://schemas.microsoft.com/office/drawing/2014/main" id="{46A012F4-A3F5-CC63-F702-567E1DB4D8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418" y="1845209"/>
            <a:ext cx="2659124" cy="2130881"/>
          </a:xfrm>
          <a:prstGeom prst="rect">
            <a:avLst/>
          </a:prstGeom>
        </p:spPr>
      </p:pic>
      <p:pic>
        <p:nvPicPr>
          <p:cNvPr id="16" name="図 15">
            <a:extLst>
              <a:ext uri="{FF2B5EF4-FFF2-40B4-BE49-F238E27FC236}">
                <a16:creationId xmlns:a16="http://schemas.microsoft.com/office/drawing/2014/main" id="{B49DDA66-B4BB-3AA8-60AF-4BD93AA3D7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8003" y="2068177"/>
            <a:ext cx="3590535" cy="1684944"/>
          </a:xfrm>
          <a:prstGeom prst="rect">
            <a:avLst/>
          </a:prstGeom>
        </p:spPr>
      </p:pic>
      <p:sp>
        <p:nvSpPr>
          <p:cNvPr id="6" name="正方形/長方形 5">
            <a:extLst>
              <a:ext uri="{FF2B5EF4-FFF2-40B4-BE49-F238E27FC236}">
                <a16:creationId xmlns:a16="http://schemas.microsoft.com/office/drawing/2014/main" id="{9A413392-D30D-906C-8B2A-FED10887497A}"/>
              </a:ext>
            </a:extLst>
          </p:cNvPr>
          <p:cNvSpPr/>
          <p:nvPr/>
        </p:nvSpPr>
        <p:spPr>
          <a:xfrm>
            <a:off x="463826" y="4151044"/>
            <a:ext cx="5353879" cy="30327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グラフィックス 7" descr="ビデオ カメラ 単色塗りつぶし">
            <a:extLst>
              <a:ext uri="{FF2B5EF4-FFF2-40B4-BE49-F238E27FC236}">
                <a16:creationId xmlns:a16="http://schemas.microsoft.com/office/drawing/2014/main" id="{E17F1EFD-98E2-DE93-7024-97CF80C777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2736" y="4134434"/>
            <a:ext cx="425116" cy="425116"/>
          </a:xfrm>
          <a:prstGeom prst="rect">
            <a:avLst/>
          </a:prstGeom>
        </p:spPr>
      </p:pic>
      <p:sp>
        <p:nvSpPr>
          <p:cNvPr id="9" name="四角形: 角を丸くする 8">
            <a:extLst>
              <a:ext uri="{FF2B5EF4-FFF2-40B4-BE49-F238E27FC236}">
                <a16:creationId xmlns:a16="http://schemas.microsoft.com/office/drawing/2014/main" id="{E719F152-1DEB-7F1B-5414-CFC7CAAFCE50}"/>
              </a:ext>
            </a:extLst>
          </p:cNvPr>
          <p:cNvSpPr/>
          <p:nvPr/>
        </p:nvSpPr>
        <p:spPr>
          <a:xfrm>
            <a:off x="4174434" y="169709"/>
            <a:ext cx="2592169"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ヘルスケアに役立つ</a:t>
            </a:r>
            <a:endParaRPr kumimoji="1" lang="en-US" altLang="ja-JP" b="1" dirty="0"/>
          </a:p>
          <a:p>
            <a:pPr algn="ctr"/>
            <a:r>
              <a:rPr kumimoji="1" lang="ja-JP" altLang="en-US" b="1" dirty="0"/>
              <a:t>様々な技術・サービス</a:t>
            </a:r>
          </a:p>
        </p:txBody>
      </p:sp>
      <p:sp>
        <p:nvSpPr>
          <p:cNvPr id="4" name="リボン: 上に曲がる 3">
            <a:extLst>
              <a:ext uri="{FF2B5EF4-FFF2-40B4-BE49-F238E27FC236}">
                <a16:creationId xmlns:a16="http://schemas.microsoft.com/office/drawing/2014/main" id="{7E954EBD-0145-D3EB-DA87-8C00D3C1B6F0}"/>
              </a:ext>
            </a:extLst>
          </p:cNvPr>
          <p:cNvSpPr/>
          <p:nvPr/>
        </p:nvSpPr>
        <p:spPr>
          <a:xfrm>
            <a:off x="4901048" y="755940"/>
            <a:ext cx="1930448" cy="644170"/>
          </a:xfrm>
          <a:prstGeom prst="ribbon2">
            <a:avLst>
              <a:gd name="adj1" fmla="val 15035"/>
              <a:gd name="adj2" fmla="val 74669"/>
            </a:avLst>
          </a:prstGeom>
          <a:solidFill>
            <a:srgbClr val="E5000D"/>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万博関連</a:t>
            </a:r>
            <a:endParaRPr kumimoji="1" lang="en-US" altLang="ja-JP" sz="1400" b="1" dirty="0"/>
          </a:p>
          <a:p>
            <a:pPr algn="ctr"/>
            <a:r>
              <a:rPr kumimoji="1" lang="ja-JP" altLang="en-US" sz="1400" b="1" dirty="0"/>
              <a:t>イベント出展</a:t>
            </a:r>
          </a:p>
        </p:txBody>
      </p:sp>
    </p:spTree>
    <p:extLst>
      <p:ext uri="{BB962C8B-B14F-4D97-AF65-F5344CB8AC3E}">
        <p14:creationId xmlns:p14="http://schemas.microsoft.com/office/powerpoint/2010/main" val="31579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1D1F2-9F8E-C69E-5B06-75233455FA8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652A486E-265F-E5C5-88E0-E468360A55ED}"/>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D852AB37-8618-9BDC-DD73-BBE811227D98}"/>
              </a:ext>
            </a:extLst>
          </p:cNvPr>
          <p:cNvSpPr>
            <a:spLocks noGrp="1"/>
          </p:cNvSpPr>
          <p:nvPr>
            <p:ph type="sldNum" sz="quarter" idx="12"/>
          </p:nvPr>
        </p:nvSpPr>
        <p:spPr/>
        <p:txBody>
          <a:bodyPr/>
          <a:lstStyle/>
          <a:p>
            <a:fld id="{2AC069A8-8808-4EF8-B520-8CAD8EC66CB7}" type="slidenum">
              <a:rPr kumimoji="1" lang="ja-JP" altLang="en-US" smtClean="0"/>
              <a:t>3</a:t>
            </a:fld>
            <a:endParaRPr kumimoji="1" lang="ja-JP" altLang="en-US"/>
          </a:p>
        </p:txBody>
      </p:sp>
      <p:sp>
        <p:nvSpPr>
          <p:cNvPr id="3" name="テキスト ボックス 2">
            <a:extLst>
              <a:ext uri="{FF2B5EF4-FFF2-40B4-BE49-F238E27FC236}">
                <a16:creationId xmlns:a16="http://schemas.microsoft.com/office/drawing/2014/main" id="{D2F063FA-F716-867D-65AF-763A9F7CB89F}"/>
              </a:ext>
            </a:extLst>
          </p:cNvPr>
          <p:cNvSpPr txBox="1"/>
          <p:nvPr/>
        </p:nvSpPr>
        <p:spPr>
          <a:xfrm>
            <a:off x="329418" y="961587"/>
            <a:ext cx="3999030" cy="400110"/>
          </a:xfrm>
          <a:prstGeom prst="rect">
            <a:avLst/>
          </a:prstGeom>
          <a:noFill/>
        </p:spPr>
        <p:txBody>
          <a:bodyPr wrap="square" rtlCol="0">
            <a:spAutoFit/>
          </a:bodyPr>
          <a:lstStyle/>
          <a:p>
            <a:r>
              <a:rPr kumimoji="1" lang="ja-JP" altLang="en-US" sz="2000" b="1" dirty="0"/>
              <a:t>株式会社ヘルステック研究所</a:t>
            </a:r>
          </a:p>
        </p:txBody>
      </p:sp>
      <p:pic>
        <p:nvPicPr>
          <p:cNvPr id="4" name="図 3">
            <a:extLst>
              <a:ext uri="{FF2B5EF4-FFF2-40B4-BE49-F238E27FC236}">
                <a16:creationId xmlns:a16="http://schemas.microsoft.com/office/drawing/2014/main" id="{008ECDF2-14D0-F229-7B86-6C8EC5696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120" y="136306"/>
            <a:ext cx="2872740" cy="688975"/>
          </a:xfrm>
          <a:prstGeom prst="rect">
            <a:avLst/>
          </a:prstGeom>
        </p:spPr>
      </p:pic>
      <p:sp>
        <p:nvSpPr>
          <p:cNvPr id="5" name="テキスト ボックス 4">
            <a:extLst>
              <a:ext uri="{FF2B5EF4-FFF2-40B4-BE49-F238E27FC236}">
                <a16:creationId xmlns:a16="http://schemas.microsoft.com/office/drawing/2014/main" id="{D769EA44-11E0-F72C-C458-7C2B68C86F93}"/>
              </a:ext>
            </a:extLst>
          </p:cNvPr>
          <p:cNvSpPr txBox="1"/>
          <p:nvPr/>
        </p:nvSpPr>
        <p:spPr>
          <a:xfrm>
            <a:off x="121518" y="8201200"/>
            <a:ext cx="6736482" cy="1077218"/>
          </a:xfrm>
          <a:prstGeom prst="rect">
            <a:avLst/>
          </a:prstGeom>
          <a:noFill/>
        </p:spPr>
        <p:txBody>
          <a:bodyPr wrap="square" rtlCol="0">
            <a:spAutoFit/>
          </a:bodyPr>
          <a:lstStyle/>
          <a:p>
            <a:r>
              <a:rPr kumimoji="1" lang="ja-JP" altLang="en-US" sz="1600" dirty="0"/>
              <a:t>企業サイト</a:t>
            </a:r>
            <a:r>
              <a:rPr kumimoji="1" lang="en-US" altLang="ja-JP" sz="1600" dirty="0"/>
              <a:t>URL</a:t>
            </a:r>
            <a:r>
              <a:rPr kumimoji="1" lang="ja-JP" altLang="en-US" sz="1600" dirty="0"/>
              <a:t>：</a:t>
            </a:r>
            <a:r>
              <a:rPr lang="en-US" altLang="ja-JP" sz="1400" u="sng" dirty="0">
                <a:solidFill>
                  <a:srgbClr val="467886"/>
                </a:solidFill>
                <a:latin typeface="游明朝" panose="02020400000000000000" pitchFamily="18" charset="-128"/>
                <a:cs typeface="Times New Roman" panose="02020603050405020304" pitchFamily="18" charset="0"/>
              </a:rPr>
              <a:t>https://htech-lab.co.jp/</a:t>
            </a:r>
            <a:endParaRPr kumimoji="1" lang="en-US" altLang="ja-JP" sz="1200" dirty="0"/>
          </a:p>
          <a:p>
            <a:r>
              <a:rPr kumimoji="1" lang="ja-JP" altLang="en-US" sz="1600" dirty="0"/>
              <a:t>製品動画</a:t>
            </a:r>
            <a:r>
              <a:rPr kumimoji="1" lang="en-US" altLang="ja-JP" sz="1600" dirty="0"/>
              <a:t>URL</a:t>
            </a:r>
            <a:r>
              <a:rPr kumimoji="1" lang="ja-JP" altLang="en-US" sz="1600" dirty="0"/>
              <a:t>：</a:t>
            </a:r>
            <a:r>
              <a:rPr lang="en-US" altLang="ja-JP" sz="1400" u="sng" dirty="0">
                <a:solidFill>
                  <a:srgbClr val="467886"/>
                </a:solidFill>
                <a:effectLst/>
                <a:latin typeface="游明朝" panose="02020400000000000000" pitchFamily="18" charset="-128"/>
                <a:cs typeface="Times New Roman" panose="02020603050405020304" pitchFamily="18" charset="0"/>
                <a:hlinkClick r:id="rId3"/>
              </a:rPr>
              <a:t>https://youtu.be/EYj277_V8i0?si=Ob-OmpB_FGOsuVjZ</a:t>
            </a:r>
            <a:endParaRPr kumimoji="1" lang="en-US" altLang="ja-JP" sz="1400" dirty="0"/>
          </a:p>
          <a:p>
            <a:endParaRPr kumimoji="1" lang="en-US" altLang="ja-JP" sz="1600" dirty="0"/>
          </a:p>
          <a:p>
            <a:endParaRPr kumimoji="1" lang="en-US" altLang="ja-JP" sz="1600" dirty="0"/>
          </a:p>
        </p:txBody>
      </p:sp>
      <p:pic>
        <p:nvPicPr>
          <p:cNvPr id="6" name="図 5">
            <a:extLst>
              <a:ext uri="{FF2B5EF4-FFF2-40B4-BE49-F238E27FC236}">
                <a16:creationId xmlns:a16="http://schemas.microsoft.com/office/drawing/2014/main" id="{AAA391E9-C188-C291-C918-009B2B76C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85" y="1769487"/>
            <a:ext cx="1720215" cy="3516945"/>
          </a:xfrm>
          <a:prstGeom prst="rect">
            <a:avLst/>
          </a:prstGeom>
        </p:spPr>
      </p:pic>
      <p:pic>
        <p:nvPicPr>
          <p:cNvPr id="9" name="図 8">
            <a:extLst>
              <a:ext uri="{FF2B5EF4-FFF2-40B4-BE49-F238E27FC236}">
                <a16:creationId xmlns:a16="http://schemas.microsoft.com/office/drawing/2014/main" id="{B83AAB88-9A7D-A267-ABF9-B63EB77191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079" y="2614489"/>
            <a:ext cx="4520738" cy="1962835"/>
          </a:xfrm>
          <a:prstGeom prst="rect">
            <a:avLst/>
          </a:prstGeom>
        </p:spPr>
      </p:pic>
      <p:sp>
        <p:nvSpPr>
          <p:cNvPr id="11" name="テキスト ボックス 10">
            <a:extLst>
              <a:ext uri="{FF2B5EF4-FFF2-40B4-BE49-F238E27FC236}">
                <a16:creationId xmlns:a16="http://schemas.microsoft.com/office/drawing/2014/main" id="{B0C95556-3527-E13D-777E-EDD99C3BC9AE}"/>
              </a:ext>
            </a:extLst>
          </p:cNvPr>
          <p:cNvSpPr txBox="1"/>
          <p:nvPr/>
        </p:nvSpPr>
        <p:spPr>
          <a:xfrm>
            <a:off x="121518" y="5589401"/>
            <a:ext cx="6645086" cy="1384995"/>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株式会社ヘルステック研究所は、IT技術と医療分野の知見を融合し、健康寿命の延伸に取り組む企業です。個人の同意を前提としたPHR（Personal Health Record）の実現と健康データの利活用を推進し、個人の健康管理を幅広く支援します。また、京都大学と連携し、科学的根拠に基づいた安心・信頼できるサービスを提供しています。未だに実現していない「個人の意思」による健康、医療データを活用した健康増進社会への高い価値の提供を目指しています。</a:t>
            </a:r>
          </a:p>
        </p:txBody>
      </p:sp>
      <p:sp>
        <p:nvSpPr>
          <p:cNvPr id="8" name="四角形: 角を丸くする 7">
            <a:extLst>
              <a:ext uri="{FF2B5EF4-FFF2-40B4-BE49-F238E27FC236}">
                <a16:creationId xmlns:a16="http://schemas.microsoft.com/office/drawing/2014/main" id="{A51A691E-F83D-83D8-BA6E-8D0CE6C8669D}"/>
              </a:ext>
            </a:extLst>
          </p:cNvPr>
          <p:cNvSpPr/>
          <p:nvPr/>
        </p:nvSpPr>
        <p:spPr>
          <a:xfrm>
            <a:off x="4174434" y="169709"/>
            <a:ext cx="2592169"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ヘルスケア</a:t>
            </a:r>
            <a:r>
              <a:rPr kumimoji="1" lang="ja-JP" altLang="en-US" b="1"/>
              <a:t>に役立つ</a:t>
            </a:r>
            <a:endParaRPr kumimoji="1" lang="en-US" altLang="ja-JP" b="1" dirty="0"/>
          </a:p>
          <a:p>
            <a:pPr algn="ctr"/>
            <a:r>
              <a:rPr kumimoji="1" lang="ja-JP" altLang="en-US" b="1" dirty="0"/>
              <a:t>様々な技術・サービス</a:t>
            </a:r>
          </a:p>
        </p:txBody>
      </p:sp>
    </p:spTree>
    <p:extLst>
      <p:ext uri="{BB962C8B-B14F-4D97-AF65-F5344CB8AC3E}">
        <p14:creationId xmlns:p14="http://schemas.microsoft.com/office/powerpoint/2010/main" val="21540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44C96-8111-9BD2-BC41-C04DFC38137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77E63D-342E-3A2B-1523-A7A7161AB9EE}"/>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7EDA9AF0-82ED-8BB2-A674-176727F06108}"/>
              </a:ext>
            </a:extLst>
          </p:cNvPr>
          <p:cNvSpPr>
            <a:spLocks noGrp="1"/>
          </p:cNvSpPr>
          <p:nvPr>
            <p:ph type="sldNum" sz="quarter" idx="12"/>
          </p:nvPr>
        </p:nvSpPr>
        <p:spPr/>
        <p:txBody>
          <a:bodyPr/>
          <a:lstStyle/>
          <a:p>
            <a:fld id="{2AC069A8-8808-4EF8-B520-8CAD8EC66CB7}" type="slidenum">
              <a:rPr kumimoji="1" lang="ja-JP" altLang="en-US" smtClean="0"/>
              <a:t>4</a:t>
            </a:fld>
            <a:endParaRPr kumimoji="1" lang="ja-JP" altLang="en-US"/>
          </a:p>
        </p:txBody>
      </p:sp>
      <p:sp>
        <p:nvSpPr>
          <p:cNvPr id="7" name="四角形: 角を丸くする 6">
            <a:extLst>
              <a:ext uri="{FF2B5EF4-FFF2-40B4-BE49-F238E27FC236}">
                <a16:creationId xmlns:a16="http://schemas.microsoft.com/office/drawing/2014/main" id="{5790A455-0D8B-93A9-C454-09100E59EE03}"/>
              </a:ext>
            </a:extLst>
          </p:cNvPr>
          <p:cNvSpPr/>
          <p:nvPr/>
        </p:nvSpPr>
        <p:spPr>
          <a:xfrm>
            <a:off x="4174434" y="169709"/>
            <a:ext cx="2592169"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ヘルスケア</a:t>
            </a:r>
            <a:r>
              <a:rPr kumimoji="1" lang="ja-JP" altLang="en-US" b="1"/>
              <a:t>に役立つ</a:t>
            </a:r>
            <a:endParaRPr kumimoji="1" lang="en-US" altLang="ja-JP" b="1" dirty="0"/>
          </a:p>
          <a:p>
            <a:pPr algn="ctr"/>
            <a:r>
              <a:rPr kumimoji="1" lang="ja-JP" altLang="en-US" b="1" dirty="0"/>
              <a:t>様々な技術・サービス</a:t>
            </a:r>
          </a:p>
        </p:txBody>
      </p:sp>
      <p:sp>
        <p:nvSpPr>
          <p:cNvPr id="3" name="テキスト ボックス 2">
            <a:extLst>
              <a:ext uri="{FF2B5EF4-FFF2-40B4-BE49-F238E27FC236}">
                <a16:creationId xmlns:a16="http://schemas.microsoft.com/office/drawing/2014/main" id="{1DFD32FE-A78B-2039-DF9C-10A0B0CDDA9D}"/>
              </a:ext>
            </a:extLst>
          </p:cNvPr>
          <p:cNvSpPr txBox="1"/>
          <p:nvPr/>
        </p:nvSpPr>
        <p:spPr>
          <a:xfrm>
            <a:off x="235920" y="1414730"/>
            <a:ext cx="4806462" cy="400110"/>
          </a:xfrm>
          <a:prstGeom prst="rect">
            <a:avLst/>
          </a:prstGeom>
          <a:noFill/>
        </p:spPr>
        <p:txBody>
          <a:bodyPr wrap="square" rtlCol="0">
            <a:spAutoFit/>
          </a:bodyPr>
          <a:lstStyle/>
          <a:p>
            <a:r>
              <a:rPr kumimoji="1" lang="ja-JP" altLang="en-US" sz="2000" b="1" dirty="0"/>
              <a:t>ミッドナイトブレックファスト株式会社</a:t>
            </a:r>
          </a:p>
        </p:txBody>
      </p:sp>
      <p:pic>
        <p:nvPicPr>
          <p:cNvPr id="6" name="図 5" descr="背景パターン&#10;&#10;AI によって生成されたコンテンツは間違っている可能性があります。">
            <a:extLst>
              <a:ext uri="{FF2B5EF4-FFF2-40B4-BE49-F238E27FC236}">
                <a16:creationId xmlns:a16="http://schemas.microsoft.com/office/drawing/2014/main" id="{49666F28-FDE4-BE9E-B51B-171D3155E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154" y="73720"/>
            <a:ext cx="1120063" cy="1213402"/>
          </a:xfrm>
          <a:prstGeom prst="rect">
            <a:avLst/>
          </a:prstGeom>
        </p:spPr>
      </p:pic>
      <p:sp>
        <p:nvSpPr>
          <p:cNvPr id="16" name="テキスト ボックス 15">
            <a:extLst>
              <a:ext uri="{FF2B5EF4-FFF2-40B4-BE49-F238E27FC236}">
                <a16:creationId xmlns:a16="http://schemas.microsoft.com/office/drawing/2014/main" id="{5AD36754-16E0-2EDF-53C6-1853A2284391}"/>
              </a:ext>
            </a:extLst>
          </p:cNvPr>
          <p:cNvSpPr txBox="1"/>
          <p:nvPr/>
        </p:nvSpPr>
        <p:spPr>
          <a:xfrm>
            <a:off x="30532" y="6556142"/>
            <a:ext cx="3208549" cy="2893100"/>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ja-JP" dirty="0"/>
              <a:t>「つなぐノート」は、大切な情報を整理し、家族と共有できるライフノートアプリです。</a:t>
            </a:r>
            <a:br>
              <a:rPr lang="en-US" altLang="ja-JP" dirty="0"/>
            </a:br>
            <a:r>
              <a:rPr lang="ja-JP" altLang="ja-JP" dirty="0"/>
              <a:t>財産・医療・介護・想いなど、人生に関わる情報を一か所にまとめ、伝えたいタイミング（今すぐ・死亡後・認知症診断後など）を選んで家族に伝えることができます。</a:t>
            </a:r>
            <a:br>
              <a:rPr lang="en-US" altLang="ja-JP" dirty="0"/>
            </a:br>
            <a:r>
              <a:rPr lang="ja-JP" altLang="ja-JP" dirty="0"/>
              <a:t>万が一の時にも自分の意思をしっかり届けられるため、家族の不安や負担を軽減します。</a:t>
            </a:r>
            <a:br>
              <a:rPr lang="en-US" altLang="ja-JP" dirty="0"/>
            </a:br>
            <a:r>
              <a:rPr lang="ja-JP" altLang="ja-JP" dirty="0"/>
              <a:t>安心のセキュリティ設計と、誰でも簡単に使える高い操作性が特徴です。</a:t>
            </a:r>
            <a:endParaRPr lang="ja-JP" altLang="en-US" dirty="0"/>
          </a:p>
        </p:txBody>
      </p:sp>
      <p:pic>
        <p:nvPicPr>
          <p:cNvPr id="17" name="図 16">
            <a:extLst>
              <a:ext uri="{FF2B5EF4-FFF2-40B4-BE49-F238E27FC236}">
                <a16:creationId xmlns:a16="http://schemas.microsoft.com/office/drawing/2014/main" id="{38E3CE52-02B0-56FF-2CBF-E7D60119C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66" y="2932330"/>
            <a:ext cx="2209100" cy="2508486"/>
          </a:xfrm>
          <a:prstGeom prst="rect">
            <a:avLst/>
          </a:prstGeom>
        </p:spPr>
      </p:pic>
      <p:pic>
        <p:nvPicPr>
          <p:cNvPr id="19" name="図 18">
            <a:extLst>
              <a:ext uri="{FF2B5EF4-FFF2-40B4-BE49-F238E27FC236}">
                <a16:creationId xmlns:a16="http://schemas.microsoft.com/office/drawing/2014/main" id="{261AD211-A468-9D2B-458F-55E35AA0A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50" y="2012323"/>
            <a:ext cx="1870390" cy="312842"/>
          </a:xfrm>
          <a:prstGeom prst="rect">
            <a:avLst/>
          </a:prstGeom>
        </p:spPr>
      </p:pic>
      <p:pic>
        <p:nvPicPr>
          <p:cNvPr id="20" name="図 19">
            <a:extLst>
              <a:ext uri="{FF2B5EF4-FFF2-40B4-BE49-F238E27FC236}">
                <a16:creationId xmlns:a16="http://schemas.microsoft.com/office/drawing/2014/main" id="{511842A0-7F43-28AA-A3F1-CFB731001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646" y="2422461"/>
            <a:ext cx="2540605" cy="414501"/>
          </a:xfrm>
          <a:prstGeom prst="rect">
            <a:avLst/>
          </a:prstGeom>
        </p:spPr>
      </p:pic>
      <p:grpSp>
        <p:nvGrpSpPr>
          <p:cNvPr id="27" name="グループ化 26">
            <a:extLst>
              <a:ext uri="{FF2B5EF4-FFF2-40B4-BE49-F238E27FC236}">
                <a16:creationId xmlns:a16="http://schemas.microsoft.com/office/drawing/2014/main" id="{24C8D928-2132-A609-8886-AC01167D87FD}"/>
              </a:ext>
            </a:extLst>
          </p:cNvPr>
          <p:cNvGrpSpPr/>
          <p:nvPr/>
        </p:nvGrpSpPr>
        <p:grpSpPr>
          <a:xfrm>
            <a:off x="409556" y="5454528"/>
            <a:ext cx="2137120" cy="976529"/>
            <a:chOff x="150909" y="5478043"/>
            <a:chExt cx="2137120" cy="976529"/>
          </a:xfrm>
        </p:grpSpPr>
        <p:pic>
          <p:nvPicPr>
            <p:cNvPr id="21" name="図 20">
              <a:extLst>
                <a:ext uri="{FF2B5EF4-FFF2-40B4-BE49-F238E27FC236}">
                  <a16:creationId xmlns:a16="http://schemas.microsoft.com/office/drawing/2014/main" id="{F0FCE1FE-301B-F5BB-CEF6-20197B9C7B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540" y="5480996"/>
              <a:ext cx="401625" cy="732376"/>
            </a:xfrm>
            <a:prstGeom prst="rect">
              <a:avLst/>
            </a:prstGeom>
          </p:spPr>
        </p:pic>
        <p:pic>
          <p:nvPicPr>
            <p:cNvPr id="22" name="図 21">
              <a:extLst>
                <a:ext uri="{FF2B5EF4-FFF2-40B4-BE49-F238E27FC236}">
                  <a16:creationId xmlns:a16="http://schemas.microsoft.com/office/drawing/2014/main" id="{274C790E-950B-EDB1-46A4-EC74CD0B95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909" y="6350783"/>
              <a:ext cx="481464" cy="90968"/>
            </a:xfrm>
            <a:prstGeom prst="rect">
              <a:avLst/>
            </a:prstGeom>
          </p:spPr>
        </p:pic>
        <p:pic>
          <p:nvPicPr>
            <p:cNvPr id="23" name="図 22">
              <a:extLst>
                <a:ext uri="{FF2B5EF4-FFF2-40B4-BE49-F238E27FC236}">
                  <a16:creationId xmlns:a16="http://schemas.microsoft.com/office/drawing/2014/main" id="{D3D64992-ED2D-29A7-FF25-FE9F3CA64B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746" y="5560731"/>
              <a:ext cx="404578" cy="652641"/>
            </a:xfrm>
            <a:prstGeom prst="rect">
              <a:avLst/>
            </a:prstGeom>
          </p:spPr>
        </p:pic>
        <p:pic>
          <p:nvPicPr>
            <p:cNvPr id="24" name="図 23">
              <a:extLst>
                <a:ext uri="{FF2B5EF4-FFF2-40B4-BE49-F238E27FC236}">
                  <a16:creationId xmlns:a16="http://schemas.microsoft.com/office/drawing/2014/main" id="{F6A4625E-AD68-4CFC-7ECC-F46B3EFCF8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873" y="6365823"/>
              <a:ext cx="479243" cy="88749"/>
            </a:xfrm>
            <a:prstGeom prst="rect">
              <a:avLst/>
            </a:prstGeom>
          </p:spPr>
        </p:pic>
        <p:pic>
          <p:nvPicPr>
            <p:cNvPr id="25" name="図 24">
              <a:extLst>
                <a:ext uri="{FF2B5EF4-FFF2-40B4-BE49-F238E27FC236}">
                  <a16:creationId xmlns:a16="http://schemas.microsoft.com/office/drawing/2014/main" id="{242BD1DB-0416-58FF-0F3A-F51D95D52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6404" y="5478043"/>
              <a:ext cx="401625" cy="735329"/>
            </a:xfrm>
            <a:prstGeom prst="rect">
              <a:avLst/>
            </a:prstGeom>
          </p:spPr>
        </p:pic>
        <p:pic>
          <p:nvPicPr>
            <p:cNvPr id="26" name="図 25">
              <a:extLst>
                <a:ext uri="{FF2B5EF4-FFF2-40B4-BE49-F238E27FC236}">
                  <a16:creationId xmlns:a16="http://schemas.microsoft.com/office/drawing/2014/main" id="{AB13A67B-2268-F9FF-8CF6-3A05A404F4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73128" y="6351491"/>
              <a:ext cx="414901" cy="95183"/>
            </a:xfrm>
            <a:prstGeom prst="rect">
              <a:avLst/>
            </a:prstGeom>
          </p:spPr>
        </p:pic>
      </p:grpSp>
      <p:pic>
        <p:nvPicPr>
          <p:cNvPr id="29" name="図 28" descr="暗い背景に白い文字がある&#10;&#10;AI によって生成されたコンテンツは間違っている可能性があります。">
            <a:extLst>
              <a:ext uri="{FF2B5EF4-FFF2-40B4-BE49-F238E27FC236}">
                <a16:creationId xmlns:a16="http://schemas.microsoft.com/office/drawing/2014/main" id="{E3D8789E-227E-6D11-6FA0-5EFF23542F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6903" y="1968396"/>
            <a:ext cx="2540605" cy="651866"/>
          </a:xfrm>
          <a:prstGeom prst="rect">
            <a:avLst/>
          </a:prstGeom>
        </p:spPr>
      </p:pic>
      <p:sp>
        <p:nvSpPr>
          <p:cNvPr id="36" name="テキスト ボックス 35">
            <a:extLst>
              <a:ext uri="{FF2B5EF4-FFF2-40B4-BE49-F238E27FC236}">
                <a16:creationId xmlns:a16="http://schemas.microsoft.com/office/drawing/2014/main" id="{DD26FF91-FFDB-C344-D316-30AEFEF1F539}"/>
              </a:ext>
            </a:extLst>
          </p:cNvPr>
          <p:cNvSpPr txBox="1"/>
          <p:nvPr/>
        </p:nvSpPr>
        <p:spPr>
          <a:xfrm>
            <a:off x="3618921" y="6519602"/>
            <a:ext cx="3164021" cy="2677656"/>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重い病気に罹ることは多くの人にとって初めての経験です。これから何が起こるかも、何が必要になるかもわかりません。しかし、それらの商品やサービスを見つけ出すのは難しく、多くの罹患者が、人生の可能性を狭めてしまっているように思います。</a:t>
            </a:r>
            <a:r>
              <a:rPr lang="en-US" altLang="ja-JP" dirty="0" err="1"/>
              <a:t>Lylwith</a:t>
            </a:r>
            <a:r>
              <a:rPr lang="ja-JP" altLang="en-US" dirty="0"/>
              <a:t>は、それぞれの利用者に合った商品やサービスとの出会いの場をつくり、「こんなモノもあるんだ」という「気づき」を提供するオンラインショップです。</a:t>
            </a:r>
          </a:p>
        </p:txBody>
      </p:sp>
      <p:sp>
        <p:nvSpPr>
          <p:cNvPr id="38" name="テキスト ボックス 37">
            <a:extLst>
              <a:ext uri="{FF2B5EF4-FFF2-40B4-BE49-F238E27FC236}">
                <a16:creationId xmlns:a16="http://schemas.microsoft.com/office/drawing/2014/main" id="{69FF892E-BFA8-E6C6-F3A0-3C11B2530750}"/>
              </a:ext>
            </a:extLst>
          </p:cNvPr>
          <p:cNvSpPr txBox="1"/>
          <p:nvPr/>
        </p:nvSpPr>
        <p:spPr>
          <a:xfrm>
            <a:off x="3684473" y="9244712"/>
            <a:ext cx="4348753" cy="830997"/>
          </a:xfrm>
          <a:prstGeom prst="rect">
            <a:avLst/>
          </a:prstGeom>
          <a:noFill/>
        </p:spPr>
        <p:txBody>
          <a:bodyPr wrap="square" rtlCol="0">
            <a:spAutoFit/>
          </a:bodyPr>
          <a:lstStyle>
            <a:defPPr>
              <a:defRPr lang="en-US"/>
            </a:defPPr>
            <a:lvl1pPr>
              <a:defRPr kumimoji="1" sz="1600"/>
            </a:lvl1pPr>
          </a:lstStyle>
          <a:p>
            <a:r>
              <a:rPr lang="ja-JP" altLang="en-US" dirty="0"/>
              <a:t>企業サイト：</a:t>
            </a:r>
            <a:endParaRPr lang="en-US" altLang="ja-JP" dirty="0"/>
          </a:p>
          <a:p>
            <a:r>
              <a:rPr lang="ja-JP" altLang="en-US" dirty="0">
                <a:hlinkClick r:id="rId13"/>
              </a:rPr>
              <a:t>https://www.lylwith.com/</a:t>
            </a:r>
            <a:endParaRPr lang="en-US" altLang="ja-JP" dirty="0"/>
          </a:p>
          <a:p>
            <a:endParaRPr lang="ja-JP" altLang="en-US" dirty="0"/>
          </a:p>
        </p:txBody>
      </p:sp>
      <p:pic>
        <p:nvPicPr>
          <p:cNvPr id="41" name="図 40"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B3AFECBD-4FCB-AC7A-486B-36E6540D90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89877" y="4631613"/>
            <a:ext cx="1509126" cy="1509126"/>
          </a:xfrm>
          <a:prstGeom prst="rect">
            <a:avLst/>
          </a:prstGeom>
        </p:spPr>
      </p:pic>
      <p:pic>
        <p:nvPicPr>
          <p:cNvPr id="43" name="図 42">
            <a:extLst>
              <a:ext uri="{FF2B5EF4-FFF2-40B4-BE49-F238E27FC236}">
                <a16:creationId xmlns:a16="http://schemas.microsoft.com/office/drawing/2014/main" id="{6FE4F9D2-2AD6-B63C-7E24-1A2CE74C8A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9081" y="3235790"/>
            <a:ext cx="3536251" cy="1138382"/>
          </a:xfrm>
          <a:prstGeom prst="rect">
            <a:avLst/>
          </a:prstGeom>
        </p:spPr>
      </p:pic>
      <p:sp>
        <p:nvSpPr>
          <p:cNvPr id="4" name="リボン: 上に曲がる 3">
            <a:extLst>
              <a:ext uri="{FF2B5EF4-FFF2-40B4-BE49-F238E27FC236}">
                <a16:creationId xmlns:a16="http://schemas.microsoft.com/office/drawing/2014/main" id="{56095828-E9C1-9864-1A14-2765081157F1}"/>
              </a:ext>
            </a:extLst>
          </p:cNvPr>
          <p:cNvSpPr/>
          <p:nvPr/>
        </p:nvSpPr>
        <p:spPr>
          <a:xfrm>
            <a:off x="4875228" y="770118"/>
            <a:ext cx="1930448" cy="644170"/>
          </a:xfrm>
          <a:prstGeom prst="ribbon2">
            <a:avLst>
              <a:gd name="adj1" fmla="val 15035"/>
              <a:gd name="adj2" fmla="val 74669"/>
            </a:avLst>
          </a:prstGeom>
          <a:solidFill>
            <a:srgbClr val="E5000D"/>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万博・万博関連イベント出展</a:t>
            </a:r>
          </a:p>
        </p:txBody>
      </p:sp>
    </p:spTree>
    <p:extLst>
      <p:ext uri="{BB962C8B-B14F-4D97-AF65-F5344CB8AC3E}">
        <p14:creationId xmlns:p14="http://schemas.microsoft.com/office/powerpoint/2010/main" val="3775878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BB15A-7F7B-DF1D-D636-8A594C17C8B1}"/>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A73ED1F-3F2D-8F08-62D1-0DC264426DE2}"/>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5B326D01-CA4A-181B-61CB-940C1E8A47F3}"/>
              </a:ext>
            </a:extLst>
          </p:cNvPr>
          <p:cNvSpPr>
            <a:spLocks noGrp="1"/>
          </p:cNvSpPr>
          <p:nvPr>
            <p:ph type="sldNum" sz="quarter" idx="12"/>
          </p:nvPr>
        </p:nvSpPr>
        <p:spPr/>
        <p:txBody>
          <a:bodyPr/>
          <a:lstStyle/>
          <a:p>
            <a:fld id="{2AC069A8-8808-4EF8-B520-8CAD8EC66CB7}" type="slidenum">
              <a:rPr kumimoji="1" lang="ja-JP" altLang="en-US" smtClean="0"/>
              <a:t>5</a:t>
            </a:fld>
            <a:endParaRPr kumimoji="1" lang="ja-JP" altLang="en-US"/>
          </a:p>
        </p:txBody>
      </p:sp>
      <p:sp>
        <p:nvSpPr>
          <p:cNvPr id="7" name="四角形: 角を丸くする 6">
            <a:extLst>
              <a:ext uri="{FF2B5EF4-FFF2-40B4-BE49-F238E27FC236}">
                <a16:creationId xmlns:a16="http://schemas.microsoft.com/office/drawing/2014/main" id="{E5E12122-6CF6-D01B-DA9C-281CD5A6E258}"/>
              </a:ext>
            </a:extLst>
          </p:cNvPr>
          <p:cNvSpPr/>
          <p:nvPr/>
        </p:nvSpPr>
        <p:spPr>
          <a:xfrm>
            <a:off x="4174434" y="169709"/>
            <a:ext cx="2592169"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ヘルスケア</a:t>
            </a:r>
            <a:r>
              <a:rPr kumimoji="1" lang="ja-JP" altLang="en-US" b="1"/>
              <a:t>に役立つ</a:t>
            </a:r>
            <a:endParaRPr kumimoji="1" lang="en-US" altLang="ja-JP" b="1" dirty="0"/>
          </a:p>
          <a:p>
            <a:pPr algn="ctr"/>
            <a:r>
              <a:rPr kumimoji="1" lang="ja-JP" altLang="en-US" b="1" dirty="0"/>
              <a:t>様々な技術・サービス</a:t>
            </a:r>
          </a:p>
        </p:txBody>
      </p:sp>
      <p:sp>
        <p:nvSpPr>
          <p:cNvPr id="3" name="テキスト ボックス 2">
            <a:extLst>
              <a:ext uri="{FF2B5EF4-FFF2-40B4-BE49-F238E27FC236}">
                <a16:creationId xmlns:a16="http://schemas.microsoft.com/office/drawing/2014/main" id="{8A8DAEC4-E7B4-0F1F-23FC-B02E72EFF5DC}"/>
              </a:ext>
            </a:extLst>
          </p:cNvPr>
          <p:cNvSpPr txBox="1"/>
          <p:nvPr/>
        </p:nvSpPr>
        <p:spPr>
          <a:xfrm>
            <a:off x="237978" y="1374094"/>
            <a:ext cx="4806462" cy="400110"/>
          </a:xfrm>
          <a:prstGeom prst="rect">
            <a:avLst/>
          </a:prstGeom>
          <a:noFill/>
        </p:spPr>
        <p:txBody>
          <a:bodyPr wrap="square" rtlCol="0">
            <a:spAutoFit/>
          </a:bodyPr>
          <a:lstStyle/>
          <a:p>
            <a:r>
              <a:rPr kumimoji="1" lang="ja-JP" altLang="en-US" sz="2000" b="1" dirty="0"/>
              <a:t>ミッドナイトブレックファスト株式会社</a:t>
            </a:r>
          </a:p>
        </p:txBody>
      </p:sp>
      <p:sp>
        <p:nvSpPr>
          <p:cNvPr id="5" name="テキスト ボックス 4">
            <a:extLst>
              <a:ext uri="{FF2B5EF4-FFF2-40B4-BE49-F238E27FC236}">
                <a16:creationId xmlns:a16="http://schemas.microsoft.com/office/drawing/2014/main" id="{53002013-A09F-E642-BF29-C1F092E67268}"/>
              </a:ext>
            </a:extLst>
          </p:cNvPr>
          <p:cNvSpPr txBox="1"/>
          <p:nvPr/>
        </p:nvSpPr>
        <p:spPr>
          <a:xfrm>
            <a:off x="81955" y="8743775"/>
            <a:ext cx="3474781" cy="923330"/>
          </a:xfrm>
          <a:prstGeom prst="rect">
            <a:avLst/>
          </a:prstGeom>
          <a:noFill/>
        </p:spPr>
        <p:txBody>
          <a:bodyPr wrap="square" rtlCol="0">
            <a:spAutoFit/>
          </a:bodyPr>
          <a:lstStyle/>
          <a:p>
            <a:r>
              <a:rPr kumimoji="1" lang="ja-JP" altLang="en-US" sz="1400" dirty="0"/>
              <a:t>製品動画</a:t>
            </a:r>
            <a:r>
              <a:rPr kumimoji="1" lang="en-US" altLang="ja-JP" sz="1400" dirty="0"/>
              <a:t>URL</a:t>
            </a:r>
            <a:r>
              <a:rPr kumimoji="1" lang="ja-JP" altLang="en-US" sz="1400" dirty="0"/>
              <a:t>：</a:t>
            </a:r>
            <a:r>
              <a:rPr kumimoji="1" lang="en-US" altLang="ja-JP" sz="1400" dirty="0">
                <a:hlinkClick r:id="rId4"/>
              </a:rPr>
              <a:t>https://aino.support/</a:t>
            </a:r>
            <a:endParaRPr kumimoji="1" lang="en-US" altLang="ja-JP" sz="1400" dirty="0"/>
          </a:p>
          <a:p>
            <a:endParaRPr kumimoji="1" lang="en-US" altLang="ja-JP" sz="1200" dirty="0"/>
          </a:p>
          <a:p>
            <a:endParaRPr kumimoji="1" lang="en-US" altLang="ja-JP" sz="1400" dirty="0"/>
          </a:p>
          <a:p>
            <a:endParaRPr kumimoji="1" lang="en-US" altLang="ja-JP" sz="1400" dirty="0"/>
          </a:p>
        </p:txBody>
      </p:sp>
      <p:pic>
        <p:nvPicPr>
          <p:cNvPr id="6" name="図 5" descr="背景パターン&#10;&#10;AI によって生成されたコンテンツは間違っている可能性があります。">
            <a:extLst>
              <a:ext uri="{FF2B5EF4-FFF2-40B4-BE49-F238E27FC236}">
                <a16:creationId xmlns:a16="http://schemas.microsoft.com/office/drawing/2014/main" id="{6138B0BE-3A82-EA7B-49CF-5D7AB2F0D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154" y="73720"/>
            <a:ext cx="1120063" cy="1213402"/>
          </a:xfrm>
          <a:prstGeom prst="rect">
            <a:avLst/>
          </a:prstGeom>
        </p:spPr>
      </p:pic>
      <p:pic>
        <p:nvPicPr>
          <p:cNvPr id="4" name="図 3" descr="アイコン&#10;&#10;AI 生成コンテンツは誤りを含む可能性があります。">
            <a:extLst>
              <a:ext uri="{FF2B5EF4-FFF2-40B4-BE49-F238E27FC236}">
                <a16:creationId xmlns:a16="http://schemas.microsoft.com/office/drawing/2014/main" id="{71AEC6BE-25CF-ED8F-3EBA-594E09EFF8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122" y="2083781"/>
            <a:ext cx="1762125" cy="511175"/>
          </a:xfrm>
          <a:prstGeom prst="rect">
            <a:avLst/>
          </a:prstGeom>
        </p:spPr>
      </p:pic>
      <p:pic>
        <p:nvPicPr>
          <p:cNvPr id="9" name="図 8" descr="グラフィカル ユーザー インターフェイス&#10;&#10;AI 生成コンテンツは誤りを含む可能性があります。">
            <a:extLst>
              <a:ext uri="{FF2B5EF4-FFF2-40B4-BE49-F238E27FC236}">
                <a16:creationId xmlns:a16="http://schemas.microsoft.com/office/drawing/2014/main" id="{9213FF5A-02D0-D0A0-CF81-E8D99A5E72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059" y="3063166"/>
            <a:ext cx="3138309" cy="1532250"/>
          </a:xfrm>
          <a:prstGeom prst="rect">
            <a:avLst/>
          </a:prstGeom>
        </p:spPr>
      </p:pic>
      <p:sp>
        <p:nvSpPr>
          <p:cNvPr id="15" name="テキスト ボックス 14">
            <a:extLst>
              <a:ext uri="{FF2B5EF4-FFF2-40B4-BE49-F238E27FC236}">
                <a16:creationId xmlns:a16="http://schemas.microsoft.com/office/drawing/2014/main" id="{E729468D-6DB7-D763-5CF9-74857120ADD3}"/>
              </a:ext>
            </a:extLst>
          </p:cNvPr>
          <p:cNvSpPr txBox="1"/>
          <p:nvPr/>
        </p:nvSpPr>
        <p:spPr>
          <a:xfrm>
            <a:off x="237978" y="5049502"/>
            <a:ext cx="2874574" cy="2893100"/>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大切な存在を亡くした体験にともなって生じる感情を「グリーフ」といいます。</a:t>
            </a:r>
          </a:p>
          <a:p>
            <a:r>
              <a:rPr lang="ja-JP" altLang="en-US" dirty="0"/>
              <a:t>かけがえのない存在の喪失は、深い悲しみや苦悩をはじめさまざまな複雑な感情を引き起こします。グリーフと向き合い共に歩むプロセスは100人100通りでありその期間も道のりも異なります。</a:t>
            </a:r>
          </a:p>
          <a:p>
            <a:r>
              <a:rPr lang="ja-JP" altLang="en-US" dirty="0"/>
              <a:t>Ainoは、大切な感情に向き合いながら、亡くした人との思い出や絆、今の自分自身をより大切にできるようサポートするアプリです。</a:t>
            </a:r>
          </a:p>
        </p:txBody>
      </p:sp>
      <p:sp>
        <p:nvSpPr>
          <p:cNvPr id="11" name="リボン: 上に曲がる 10">
            <a:extLst>
              <a:ext uri="{FF2B5EF4-FFF2-40B4-BE49-F238E27FC236}">
                <a16:creationId xmlns:a16="http://schemas.microsoft.com/office/drawing/2014/main" id="{C5626A95-DEFB-277D-B954-DA7304565C1B}"/>
              </a:ext>
            </a:extLst>
          </p:cNvPr>
          <p:cNvSpPr/>
          <p:nvPr/>
        </p:nvSpPr>
        <p:spPr>
          <a:xfrm>
            <a:off x="4875228" y="770118"/>
            <a:ext cx="1930448" cy="644170"/>
          </a:xfrm>
          <a:prstGeom prst="ribbon2">
            <a:avLst>
              <a:gd name="adj1" fmla="val 15035"/>
              <a:gd name="adj2" fmla="val 74669"/>
            </a:avLst>
          </a:prstGeom>
          <a:solidFill>
            <a:srgbClr val="E5000D"/>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万博・万博関連イベント出展</a:t>
            </a:r>
          </a:p>
        </p:txBody>
      </p:sp>
      <p:sp>
        <p:nvSpPr>
          <p:cNvPr id="8" name="テキスト ボックス 7">
            <a:extLst>
              <a:ext uri="{FF2B5EF4-FFF2-40B4-BE49-F238E27FC236}">
                <a16:creationId xmlns:a16="http://schemas.microsoft.com/office/drawing/2014/main" id="{D032555E-1A7E-360E-0DFB-020128B7C24A}"/>
              </a:ext>
            </a:extLst>
          </p:cNvPr>
          <p:cNvSpPr txBox="1"/>
          <p:nvPr/>
        </p:nvSpPr>
        <p:spPr>
          <a:xfrm>
            <a:off x="3556736" y="8743775"/>
            <a:ext cx="3474781" cy="1107996"/>
          </a:xfrm>
          <a:prstGeom prst="rect">
            <a:avLst/>
          </a:prstGeom>
          <a:noFill/>
        </p:spPr>
        <p:txBody>
          <a:bodyPr wrap="square" rtlCol="0">
            <a:spAutoFit/>
          </a:bodyPr>
          <a:lstStyle/>
          <a:p>
            <a:r>
              <a:rPr kumimoji="1" lang="ja-JP" altLang="en-US" sz="1400" dirty="0"/>
              <a:t>製品ページ</a:t>
            </a:r>
            <a:r>
              <a:rPr kumimoji="1" lang="en-US" altLang="ja-JP" sz="1400" dirty="0"/>
              <a:t>URL</a:t>
            </a:r>
            <a:r>
              <a:rPr kumimoji="1" lang="ja-JP" altLang="en-US" sz="1400" dirty="0"/>
              <a:t>：</a:t>
            </a:r>
            <a:r>
              <a:rPr lang="en-US" altLang="ja-JP" sz="1200" b="0" i="0" dirty="0">
                <a:effectLst/>
                <a:latin typeface="メイリオ" panose="020B0604030504040204" pitchFamily="50" charset="-128"/>
                <a:ea typeface="メイリオ" panose="020B0604030504040204" pitchFamily="50" charset="-128"/>
                <a:hlinkClick r:id="rId8" tooltip="https://muute.jp/"/>
              </a:rPr>
              <a:t>https://muute.jp/</a:t>
            </a:r>
            <a:endParaRPr lang="en-US" altLang="ja-JP" sz="1200" b="0" i="0" dirty="0">
              <a:effectLst/>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Instagram</a:t>
            </a:r>
            <a:r>
              <a:rPr kumimoji="1" lang="ja-JP" altLang="en-US" sz="1200" dirty="0">
                <a:latin typeface="メイリオ" panose="020B0604030504040204" pitchFamily="50" charset="-128"/>
                <a:ea typeface="メイリオ" panose="020B0604030504040204" pitchFamily="50" charset="-128"/>
              </a:rPr>
              <a:t>：</a:t>
            </a:r>
            <a:r>
              <a:rPr lang="en-US" altLang="ja-JP" sz="1200" b="0" i="0" dirty="0">
                <a:effectLst/>
                <a:latin typeface="メイリオ" panose="020B0604030504040204" pitchFamily="50" charset="-128"/>
                <a:ea typeface="メイリオ" panose="020B0604030504040204" pitchFamily="50" charset="-128"/>
                <a:hlinkClick r:id="rId9" tooltip="https://www.instagram.com/muute_jp/"/>
              </a:rPr>
              <a:t>https://www.instagram.com/muute_jp/</a:t>
            </a:r>
            <a:endParaRPr kumimoji="1" lang="en-US" altLang="ja-JP" sz="1200" dirty="0"/>
          </a:p>
          <a:p>
            <a:endParaRPr kumimoji="1" lang="en-US" altLang="ja-JP" sz="1400" dirty="0"/>
          </a:p>
          <a:p>
            <a:endParaRPr kumimoji="1" lang="en-US" altLang="ja-JP" sz="1400" dirty="0"/>
          </a:p>
        </p:txBody>
      </p:sp>
      <p:sp>
        <p:nvSpPr>
          <p:cNvPr id="10" name="テキスト ボックス 9">
            <a:extLst>
              <a:ext uri="{FF2B5EF4-FFF2-40B4-BE49-F238E27FC236}">
                <a16:creationId xmlns:a16="http://schemas.microsoft.com/office/drawing/2014/main" id="{EE773DFB-3CB2-4CE3-BE4A-B0AF71F4F25D}"/>
              </a:ext>
            </a:extLst>
          </p:cNvPr>
          <p:cNvSpPr txBox="1"/>
          <p:nvPr/>
        </p:nvSpPr>
        <p:spPr>
          <a:xfrm>
            <a:off x="3547989" y="5049502"/>
            <a:ext cx="2874574" cy="2462213"/>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en-US" altLang="ja-JP" dirty="0" err="1"/>
              <a:t>muute</a:t>
            </a:r>
            <a:r>
              <a:rPr lang="ja-JP" altLang="en-US" dirty="0"/>
              <a:t>（ミュート）は、あなたの思考と感情を</a:t>
            </a:r>
            <a:r>
              <a:rPr lang="en-US" altLang="ja-JP" dirty="0"/>
              <a:t>AI</a:t>
            </a:r>
            <a:r>
              <a:rPr lang="ja-JP" altLang="en-US" dirty="0"/>
              <a:t>が分析し、新しい自己発見をサポートするジャーナリングアプリです。</a:t>
            </a:r>
            <a:r>
              <a:rPr lang="en-US" altLang="ja-JP" dirty="0"/>
              <a:t>SNS</a:t>
            </a:r>
            <a:r>
              <a:rPr lang="ja-JP" altLang="en-US" dirty="0"/>
              <a:t>とは違い、誰にも見られない安心な空間で自由に書くことで心のセルフケアができます。週次の分析レポートなどから、自分の価値観や思考パターンが見えてきます。「書く瞑想」で、モヤモヤを整理し、本当の自分と出会いませんか？</a:t>
            </a:r>
          </a:p>
        </p:txBody>
      </p:sp>
      <p:pic>
        <p:nvPicPr>
          <p:cNvPr id="13" name="図 12" descr="ロゴ&#10;&#10;AI によって生成されたコンテンツは間違っている可能性があります。">
            <a:extLst>
              <a:ext uri="{FF2B5EF4-FFF2-40B4-BE49-F238E27FC236}">
                <a16:creationId xmlns:a16="http://schemas.microsoft.com/office/drawing/2014/main" id="{07E72DC6-6A51-6324-6E3F-B4AA886507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2898" y="2002701"/>
            <a:ext cx="1974574" cy="455797"/>
          </a:xfrm>
          <a:prstGeom prst="rect">
            <a:avLst/>
          </a:prstGeom>
        </p:spPr>
      </p:pic>
      <p:pic>
        <p:nvPicPr>
          <p:cNvPr id="19" name="muute_demo最新">
            <a:hlinkClick r:id="" action="ppaction://media"/>
            <a:extLst>
              <a:ext uri="{FF2B5EF4-FFF2-40B4-BE49-F238E27FC236}">
                <a16:creationId xmlns:a16="http://schemas.microsoft.com/office/drawing/2014/main" id="{09A41FF3-F8B4-6B83-44C6-AC1FBB35697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515759" y="3045308"/>
            <a:ext cx="3138309" cy="1765299"/>
          </a:xfrm>
          <a:prstGeom prst="rect">
            <a:avLst/>
          </a:prstGeom>
        </p:spPr>
      </p:pic>
      <p:sp>
        <p:nvSpPr>
          <p:cNvPr id="20" name="正方形/長方形 19">
            <a:extLst>
              <a:ext uri="{FF2B5EF4-FFF2-40B4-BE49-F238E27FC236}">
                <a16:creationId xmlns:a16="http://schemas.microsoft.com/office/drawing/2014/main" id="{07E14B53-30FC-D556-BCBA-60159B34CF4C}"/>
              </a:ext>
            </a:extLst>
          </p:cNvPr>
          <p:cNvSpPr/>
          <p:nvPr/>
        </p:nvSpPr>
        <p:spPr>
          <a:xfrm>
            <a:off x="3452428" y="2991595"/>
            <a:ext cx="3248513" cy="187324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グラフィックス 20" descr="ビデオ カメラ 単色塗りつぶし">
            <a:extLst>
              <a:ext uri="{FF2B5EF4-FFF2-40B4-BE49-F238E27FC236}">
                <a16:creationId xmlns:a16="http://schemas.microsoft.com/office/drawing/2014/main" id="{5ACD16FF-15EA-EE88-58F4-10D7749217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7085" y="2566202"/>
            <a:ext cx="425116" cy="425116"/>
          </a:xfrm>
          <a:prstGeom prst="rect">
            <a:avLst/>
          </a:prstGeom>
        </p:spPr>
      </p:pic>
    </p:spTree>
    <p:extLst>
      <p:ext uri="{BB962C8B-B14F-4D97-AF65-F5344CB8AC3E}">
        <p14:creationId xmlns:p14="http://schemas.microsoft.com/office/powerpoint/2010/main" val="425893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3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2316</TotalTime>
  <Words>907</Words>
  <Application>Microsoft Office PowerPoint</Application>
  <PresentationFormat>A4 210 x 297 mm</PresentationFormat>
  <Paragraphs>48</Paragraphs>
  <Slides>6</Slides>
  <Notes>0</Notes>
  <HiddenSlides>0</HiddenSlides>
  <MMClips>2</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vt:i4>
      </vt:variant>
    </vt:vector>
  </HeadingPairs>
  <TitlesOfParts>
    <vt:vector size="14" baseType="lpstr">
      <vt:lpstr>Noto Sans JP</vt:lpstr>
      <vt:lpstr>メイリオ</vt:lpstr>
      <vt:lpstr>游ゴシック</vt:lpstr>
      <vt:lpstr>游明朝</vt:lpstr>
      <vt:lpstr>Aptos</vt:lpstr>
      <vt:lpstr>Aptos Display</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横地 佑介 プロダク Ｐ関一部 Ｐ関一一</dc:creator>
  <cp:lastModifiedBy>横地 佑介 プロダク Ｐ関一部 Ｐ関一一</cp:lastModifiedBy>
  <cp:revision>16</cp:revision>
  <dcterms:created xsi:type="dcterms:W3CDTF">2025-09-01T04:36:41Z</dcterms:created>
  <dcterms:modified xsi:type="dcterms:W3CDTF">2025-09-09T04:22:00Z</dcterms:modified>
</cp:coreProperties>
</file>