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7"/>
  </p:notesMasterIdLst>
  <p:sldIdLst>
    <p:sldId id="260" r:id="rId2"/>
    <p:sldId id="272" r:id="rId3"/>
    <p:sldId id="275" r:id="rId4"/>
    <p:sldId id="273" r:id="rId5"/>
    <p:sldId id="274"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D"/>
    <a:srgbClr val="03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94660"/>
  </p:normalViewPr>
  <p:slideViewPr>
    <p:cSldViewPr snapToGrid="0">
      <p:cViewPr varScale="1">
        <p:scale>
          <a:sx n="67" d="100"/>
          <a:sy n="67" d="100"/>
        </p:scale>
        <p:origin x="2414" y="2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CB33-4B4D-4A32-83D9-8F622728A604}"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01CDF-4AF0-401D-A659-F2A7B9540C32}" type="slidenum">
              <a:rPr kumimoji="1" lang="ja-JP" altLang="en-US" smtClean="0"/>
              <a:t>‹#›</a:t>
            </a:fld>
            <a:endParaRPr kumimoji="1" lang="ja-JP" altLang="en-US"/>
          </a:p>
        </p:txBody>
      </p:sp>
    </p:spTree>
    <p:extLst>
      <p:ext uri="{BB962C8B-B14F-4D97-AF65-F5344CB8AC3E}">
        <p14:creationId xmlns:p14="http://schemas.microsoft.com/office/powerpoint/2010/main" val="3397076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E09E8C-9B27-4D0F-80CB-45E8BBCB4DFC}"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91160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593C3F-326D-41C4-8C35-C1602F6409A7}"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1663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CC518A-520F-4FB9-A123-38A09991E0C5}"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5121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D039F8-813B-4192-84D2-0A3D532E9B41}"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2607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A8352-7D91-464C-9A02-DC5E92EBEE94}"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0555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EEADE-CE5F-4D4F-9F3E-66785DDC5052}"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3463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532D88-F9AF-418C-93CA-8B2FC3EEAAA3}" type="datetime1">
              <a:rPr kumimoji="1" lang="ja-JP" altLang="en-US" smtClean="0"/>
              <a:t>2025/9/5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4724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A5213E-83F8-4846-9235-FB2B7257FBB0}" type="datetime1">
              <a:rPr kumimoji="1" lang="ja-JP" altLang="en-US" smtClean="0"/>
              <a:t>2025/9/5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5314950" y="9377892"/>
            <a:ext cx="1543050" cy="527403"/>
          </a:xfrm>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9605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C256-4B4F-475F-8733-788DA6EA639D}" type="datetime1">
              <a:rPr kumimoji="1" lang="ja-JP" altLang="en-US" smtClean="0"/>
              <a:t>2025/9/5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8489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0A1553-F6AD-472D-A58A-ADA7DEBE4766}"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5125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54A117-C2F2-4F07-AEFB-139E7111A570}"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7238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8779451-C4D0-4424-96EA-BF270F21496A}" type="datetime1">
              <a:rPr kumimoji="1" lang="ja-JP" altLang="en-US" smtClean="0"/>
              <a:t>2025/9/5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63756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i-brainscience.co.jp/"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kekkan-bijin.jp/"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elldarts.org/"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www.uraraca.net/" TargetMode="External"/><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hyperlink" Target="https://www.youtube.com/watch?v=rgErPcj5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54B1C3-CADA-BC19-BDFD-C6EBA0412E48}"/>
              </a:ext>
            </a:extLst>
          </p:cNvPr>
          <p:cNvGrpSpPr/>
          <p:nvPr/>
        </p:nvGrpSpPr>
        <p:grpSpPr>
          <a:xfrm>
            <a:off x="1043694" y="2079225"/>
            <a:ext cx="4770611" cy="3378200"/>
            <a:chOff x="1308100" y="2260600"/>
            <a:chExt cx="4203699" cy="2976754"/>
          </a:xfrm>
        </p:grpSpPr>
        <p:pic>
          <p:nvPicPr>
            <p:cNvPr id="4" name="図 3">
              <a:extLst>
                <a:ext uri="{FF2B5EF4-FFF2-40B4-BE49-F238E27FC236}">
                  <a16:creationId xmlns:a16="http://schemas.microsoft.com/office/drawing/2014/main" id="{C1B381C0-A3F2-0DD2-BA27-745B3687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44" y="2420745"/>
              <a:ext cx="4020111" cy="2753109"/>
            </a:xfrm>
            <a:prstGeom prst="rect">
              <a:avLst/>
            </a:prstGeom>
          </p:spPr>
        </p:pic>
        <p:sp>
          <p:nvSpPr>
            <p:cNvPr id="5" name="正方形/長方形 4">
              <a:extLst>
                <a:ext uri="{FF2B5EF4-FFF2-40B4-BE49-F238E27FC236}">
                  <a16:creationId xmlns:a16="http://schemas.microsoft.com/office/drawing/2014/main" id="{E83D0E59-B4F5-8667-754A-530D299E15F5}"/>
                </a:ext>
              </a:extLst>
            </p:cNvPr>
            <p:cNvSpPr/>
            <p:nvPr/>
          </p:nvSpPr>
          <p:spPr>
            <a:xfrm>
              <a:off x="1308100" y="2260600"/>
              <a:ext cx="32893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089F06-AE57-A04E-92CE-315C62482291}"/>
                </a:ext>
              </a:extLst>
            </p:cNvPr>
            <p:cNvSpPr/>
            <p:nvPr/>
          </p:nvSpPr>
          <p:spPr>
            <a:xfrm>
              <a:off x="1524000" y="2403090"/>
              <a:ext cx="11557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2A591CD-C9C9-3587-A698-8CB6596ED9DE}"/>
                </a:ext>
              </a:extLst>
            </p:cNvPr>
            <p:cNvSpPr/>
            <p:nvPr/>
          </p:nvSpPr>
          <p:spPr>
            <a:xfrm>
              <a:off x="1418944" y="4257290"/>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DC0F935-5FA1-736E-D5CB-C5B4F6199A80}"/>
                </a:ext>
              </a:extLst>
            </p:cNvPr>
            <p:cNvSpPr/>
            <p:nvPr/>
          </p:nvSpPr>
          <p:spPr>
            <a:xfrm>
              <a:off x="5317843" y="4541644"/>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24DF3AE3-C9AA-5356-547D-90F5DC4B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35" y="76826"/>
            <a:ext cx="1305065" cy="1404498"/>
          </a:xfrm>
          <a:prstGeom prst="rect">
            <a:avLst/>
          </a:prstGeom>
        </p:spPr>
      </p:pic>
      <p:sp>
        <p:nvSpPr>
          <p:cNvPr id="11" name="テキスト ボックス 10">
            <a:extLst>
              <a:ext uri="{FF2B5EF4-FFF2-40B4-BE49-F238E27FC236}">
                <a16:creationId xmlns:a16="http://schemas.microsoft.com/office/drawing/2014/main" id="{5060F68D-59D1-EE0B-6CA7-9AED8E6C9A29}"/>
              </a:ext>
            </a:extLst>
          </p:cNvPr>
          <p:cNvSpPr txBox="1"/>
          <p:nvPr/>
        </p:nvSpPr>
        <p:spPr>
          <a:xfrm>
            <a:off x="0" y="6092814"/>
            <a:ext cx="6858000" cy="1499193"/>
          </a:xfrm>
          <a:prstGeom prst="rect">
            <a:avLst/>
          </a:prstGeom>
          <a:noFill/>
        </p:spPr>
        <p:txBody>
          <a:bodyPr wrap="square" rtlCol="0">
            <a:spAutoFit/>
          </a:bodyPr>
          <a:lstStyle/>
          <a:p>
            <a:pPr algn="ctr">
              <a:lnSpc>
                <a:spcPct val="150000"/>
              </a:lnSpc>
            </a:pPr>
            <a:r>
              <a:rPr kumimoji="1" lang="ja-JP" altLang="en-US" sz="3200" b="1" dirty="0"/>
              <a:t>出展内容詳細一覧</a:t>
            </a:r>
            <a:endParaRPr kumimoji="1" lang="en-US" altLang="ja-JP" sz="3200" b="1" dirty="0"/>
          </a:p>
          <a:p>
            <a:pPr algn="ctr">
              <a:lnSpc>
                <a:spcPct val="150000"/>
              </a:lnSpc>
            </a:pPr>
            <a:r>
              <a:rPr kumimoji="1" lang="ja-JP" altLang="en-US" sz="3200" b="1" dirty="0"/>
              <a:t>フレイル予防</a:t>
            </a:r>
          </a:p>
        </p:txBody>
      </p:sp>
      <p:sp>
        <p:nvSpPr>
          <p:cNvPr id="12" name="正方形/長方形 11">
            <a:extLst>
              <a:ext uri="{FF2B5EF4-FFF2-40B4-BE49-F238E27FC236}">
                <a16:creationId xmlns:a16="http://schemas.microsoft.com/office/drawing/2014/main" id="{C150F2F0-281F-AEB5-5204-86A64711DEA4}"/>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25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7A4B-721D-6840-97E7-714A347DEF2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773B21-77FE-873B-6D1B-100F41C8BD32}"/>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A846E309-3D97-877E-07AC-EB9588841791}"/>
              </a:ext>
            </a:extLst>
          </p:cNvPr>
          <p:cNvSpPr>
            <a:spLocks noGrp="1"/>
          </p:cNvSpPr>
          <p:nvPr>
            <p:ph type="sldNum" sz="quarter" idx="12"/>
          </p:nvPr>
        </p:nvSpPr>
        <p:spPr/>
        <p:txBody>
          <a:bodyPr/>
          <a:lstStyle/>
          <a:p>
            <a:fld id="{2AC069A8-8808-4EF8-B520-8CAD8EC66CB7}" type="slidenum">
              <a:rPr kumimoji="1" lang="ja-JP" altLang="en-US" smtClean="0"/>
              <a:t>1</a:t>
            </a:fld>
            <a:endParaRPr kumimoji="1" lang="ja-JP" altLang="en-US"/>
          </a:p>
        </p:txBody>
      </p:sp>
      <p:sp>
        <p:nvSpPr>
          <p:cNvPr id="7" name="四角形: 角を丸くする 6">
            <a:extLst>
              <a:ext uri="{FF2B5EF4-FFF2-40B4-BE49-F238E27FC236}">
                <a16:creationId xmlns:a16="http://schemas.microsoft.com/office/drawing/2014/main" id="{7E08DDD7-FE4B-F5FB-485C-45302D37A596}"/>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フレイル予防</a:t>
            </a:r>
            <a:endParaRPr kumimoji="1" lang="en-US" altLang="ja-JP" b="1" dirty="0"/>
          </a:p>
        </p:txBody>
      </p:sp>
      <p:sp>
        <p:nvSpPr>
          <p:cNvPr id="3" name="テキスト ボックス 2">
            <a:extLst>
              <a:ext uri="{FF2B5EF4-FFF2-40B4-BE49-F238E27FC236}">
                <a16:creationId xmlns:a16="http://schemas.microsoft.com/office/drawing/2014/main" id="{EC36B2A9-5AE7-592C-E2BB-949DCDEDB309}"/>
              </a:ext>
            </a:extLst>
          </p:cNvPr>
          <p:cNvSpPr txBox="1"/>
          <p:nvPr/>
        </p:nvSpPr>
        <p:spPr>
          <a:xfrm>
            <a:off x="329418" y="1254028"/>
            <a:ext cx="4455941" cy="400110"/>
          </a:xfrm>
          <a:prstGeom prst="rect">
            <a:avLst/>
          </a:prstGeom>
          <a:noFill/>
        </p:spPr>
        <p:txBody>
          <a:bodyPr wrap="square" rtlCol="0">
            <a:spAutoFit/>
          </a:bodyPr>
          <a:lstStyle/>
          <a:p>
            <a:r>
              <a:rPr kumimoji="1" lang="ja-JP" altLang="en-US" sz="2000" b="1" dirty="0"/>
              <a:t>株式会社アイ・ブレインサインエス</a:t>
            </a:r>
          </a:p>
        </p:txBody>
      </p:sp>
      <p:sp>
        <p:nvSpPr>
          <p:cNvPr id="5" name="テキスト ボックス 4">
            <a:extLst>
              <a:ext uri="{FF2B5EF4-FFF2-40B4-BE49-F238E27FC236}">
                <a16:creationId xmlns:a16="http://schemas.microsoft.com/office/drawing/2014/main" id="{39B80BDE-D1C8-441A-2EA2-3ED75CEA8319}"/>
              </a:ext>
            </a:extLst>
          </p:cNvPr>
          <p:cNvSpPr txBox="1"/>
          <p:nvPr/>
        </p:nvSpPr>
        <p:spPr>
          <a:xfrm>
            <a:off x="121518" y="8201200"/>
            <a:ext cx="6736482" cy="830997"/>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https://www.ai-brainscience.co.jp/</a:t>
            </a:r>
            <a:endParaRPr kumimoji="1" lang="en-US" altLang="ja-JP" sz="1600" dirty="0"/>
          </a:p>
          <a:p>
            <a:endParaRPr kumimoji="1" lang="en-US" altLang="ja-JP" sz="1600" dirty="0"/>
          </a:p>
          <a:p>
            <a:endParaRPr kumimoji="1" lang="en-US" altLang="ja-JP" sz="1600" dirty="0"/>
          </a:p>
        </p:txBody>
      </p:sp>
      <p:sp>
        <p:nvSpPr>
          <p:cNvPr id="11" name="テキスト ボックス 10">
            <a:extLst>
              <a:ext uri="{FF2B5EF4-FFF2-40B4-BE49-F238E27FC236}">
                <a16:creationId xmlns:a16="http://schemas.microsoft.com/office/drawing/2014/main" id="{D948816B-9FB0-8F23-ACE4-B90F46B3C743}"/>
              </a:ext>
            </a:extLst>
          </p:cNvPr>
          <p:cNvSpPr txBox="1"/>
          <p:nvPr/>
        </p:nvSpPr>
        <p:spPr>
          <a:xfrm>
            <a:off x="121518" y="5654577"/>
            <a:ext cx="6645086" cy="954107"/>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弊社は認知症の早期発見を促進するために視線情報を活用した</a:t>
            </a:r>
            <a:r>
              <a:rPr lang="en-US" altLang="ja-JP" dirty="0"/>
              <a:t>『</a:t>
            </a:r>
            <a:r>
              <a:rPr lang="ja-JP" altLang="en-US" dirty="0"/>
              <a:t>アイトラッキング式認知機能評価</a:t>
            </a:r>
            <a:r>
              <a:rPr lang="en-US" altLang="ja-JP" dirty="0"/>
              <a:t>』</a:t>
            </a:r>
            <a:r>
              <a:rPr lang="ja-JP" altLang="en-US" dirty="0"/>
              <a:t>を開発し、</a:t>
            </a:r>
            <a:r>
              <a:rPr lang="en-US" altLang="ja-JP" dirty="0"/>
              <a:t>『</a:t>
            </a:r>
            <a:r>
              <a:rPr lang="ja-JP" altLang="en-US" dirty="0"/>
              <a:t>医療機器プログラム</a:t>
            </a:r>
            <a:r>
              <a:rPr lang="en-US" altLang="ja-JP" dirty="0"/>
              <a:t>』</a:t>
            </a:r>
            <a:r>
              <a:rPr lang="ja-JP" altLang="en-US" dirty="0"/>
              <a:t>として製造販売承認を取得しております。この技術を用いて開発した一般向けアプリ</a:t>
            </a:r>
            <a:r>
              <a:rPr lang="en-US" altLang="ja-JP" dirty="0"/>
              <a:t>MIRUDAKE</a:t>
            </a:r>
            <a:r>
              <a:rPr lang="ja-JP" altLang="en-US" dirty="0"/>
              <a:t>を多くの市民の方に体験頂き認知症予防への意識向上に貢献できる事を目指しております。</a:t>
            </a:r>
          </a:p>
        </p:txBody>
      </p:sp>
      <p:pic>
        <p:nvPicPr>
          <p:cNvPr id="10" name="図 9" descr="ロゴ&#10;&#10;AI によって生成されたコンテンツは間違っている可能性があります。">
            <a:extLst>
              <a:ext uri="{FF2B5EF4-FFF2-40B4-BE49-F238E27FC236}">
                <a16:creationId xmlns:a16="http://schemas.microsoft.com/office/drawing/2014/main" id="{789FC522-2F2C-112B-2991-67CDA831C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9" y="115553"/>
            <a:ext cx="1438422" cy="1138475"/>
          </a:xfrm>
          <a:prstGeom prst="rect">
            <a:avLst/>
          </a:prstGeom>
        </p:spPr>
      </p:pic>
      <p:pic>
        <p:nvPicPr>
          <p:cNvPr id="13" name="図 12" descr="人, 屋内, 男, 立つ が含まれている画像&#10;&#10;AI によって生成されたコンテンツは間違っている可能性があります。">
            <a:extLst>
              <a:ext uri="{FF2B5EF4-FFF2-40B4-BE49-F238E27FC236}">
                <a16:creationId xmlns:a16="http://schemas.microsoft.com/office/drawing/2014/main" id="{307A53C3-7208-4F82-B5D8-622E8DA83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53" y="2228715"/>
            <a:ext cx="5757007" cy="3238317"/>
          </a:xfrm>
          <a:prstGeom prst="rect">
            <a:avLst/>
          </a:prstGeom>
        </p:spPr>
      </p:pic>
      <p:sp>
        <p:nvSpPr>
          <p:cNvPr id="4" name="四角形: 角を丸くする 3">
            <a:extLst>
              <a:ext uri="{FF2B5EF4-FFF2-40B4-BE49-F238E27FC236}">
                <a16:creationId xmlns:a16="http://schemas.microsoft.com/office/drawing/2014/main" id="{5A78CA16-E4A1-B398-AB9E-2C55281A32A6}"/>
              </a:ext>
            </a:extLst>
          </p:cNvPr>
          <p:cNvSpPr/>
          <p:nvPr/>
        </p:nvSpPr>
        <p:spPr>
          <a:xfrm>
            <a:off x="4615732" y="764734"/>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
        <p:nvSpPr>
          <p:cNvPr id="6" name="リボン: 上に曲がる 5">
            <a:extLst>
              <a:ext uri="{FF2B5EF4-FFF2-40B4-BE49-F238E27FC236}">
                <a16:creationId xmlns:a16="http://schemas.microsoft.com/office/drawing/2014/main" id="{BA18C29A-B46E-67F7-1595-DD2648722C55}"/>
              </a:ext>
            </a:extLst>
          </p:cNvPr>
          <p:cNvSpPr/>
          <p:nvPr/>
        </p:nvSpPr>
        <p:spPr>
          <a:xfrm>
            <a:off x="4766653" y="1275755"/>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Tree>
    <p:extLst>
      <p:ext uri="{BB962C8B-B14F-4D97-AF65-F5344CB8AC3E}">
        <p14:creationId xmlns:p14="http://schemas.microsoft.com/office/powerpoint/2010/main" val="107211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369C2-7671-639A-9A9B-270F33F34C7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A20038-FD81-0A27-7266-C72754358420}"/>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144E567D-285F-EA86-AB1E-D6663FB7B5B3}"/>
              </a:ext>
            </a:extLst>
          </p:cNvPr>
          <p:cNvSpPr>
            <a:spLocks noGrp="1"/>
          </p:cNvSpPr>
          <p:nvPr>
            <p:ph type="sldNum" sz="quarter" idx="12"/>
          </p:nvPr>
        </p:nvSpPr>
        <p:spPr/>
        <p:txBody>
          <a:bodyPr/>
          <a:lstStyle/>
          <a:p>
            <a:fld id="{2AC069A8-8808-4EF8-B520-8CAD8EC66CB7}" type="slidenum">
              <a:rPr kumimoji="1" lang="ja-JP" altLang="en-US" smtClean="0"/>
              <a:t>2</a:t>
            </a:fld>
            <a:endParaRPr kumimoji="1" lang="ja-JP" altLang="en-US"/>
          </a:p>
        </p:txBody>
      </p:sp>
      <p:sp>
        <p:nvSpPr>
          <p:cNvPr id="7" name="四角形: 角を丸くする 6">
            <a:extLst>
              <a:ext uri="{FF2B5EF4-FFF2-40B4-BE49-F238E27FC236}">
                <a16:creationId xmlns:a16="http://schemas.microsoft.com/office/drawing/2014/main" id="{5F279C53-AED1-592D-33E4-CE9AF545A2A2}"/>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フレイル予防</a:t>
            </a:r>
            <a:endParaRPr kumimoji="1" lang="en-US" altLang="ja-JP" b="1" dirty="0"/>
          </a:p>
        </p:txBody>
      </p:sp>
      <p:sp>
        <p:nvSpPr>
          <p:cNvPr id="3" name="テキスト ボックス 2">
            <a:extLst>
              <a:ext uri="{FF2B5EF4-FFF2-40B4-BE49-F238E27FC236}">
                <a16:creationId xmlns:a16="http://schemas.microsoft.com/office/drawing/2014/main" id="{B1539D38-2EB5-5DBF-F35F-05C83E8A994E}"/>
              </a:ext>
            </a:extLst>
          </p:cNvPr>
          <p:cNvSpPr txBox="1"/>
          <p:nvPr/>
        </p:nvSpPr>
        <p:spPr>
          <a:xfrm>
            <a:off x="329418" y="1254028"/>
            <a:ext cx="4455941" cy="400110"/>
          </a:xfrm>
          <a:prstGeom prst="rect">
            <a:avLst/>
          </a:prstGeom>
          <a:noFill/>
        </p:spPr>
        <p:txBody>
          <a:bodyPr wrap="square" rtlCol="0">
            <a:spAutoFit/>
          </a:bodyPr>
          <a:lstStyle/>
          <a:p>
            <a:r>
              <a:rPr kumimoji="1" lang="ja-JP" altLang="en-US" sz="2000" b="1" dirty="0"/>
              <a:t>あっと株式会社</a:t>
            </a:r>
          </a:p>
        </p:txBody>
      </p:sp>
      <p:sp>
        <p:nvSpPr>
          <p:cNvPr id="5" name="テキスト ボックス 4">
            <a:extLst>
              <a:ext uri="{FF2B5EF4-FFF2-40B4-BE49-F238E27FC236}">
                <a16:creationId xmlns:a16="http://schemas.microsoft.com/office/drawing/2014/main" id="{85CFC62E-D1F0-3FF7-9592-0F6DF17C75EA}"/>
              </a:ext>
            </a:extLst>
          </p:cNvPr>
          <p:cNvSpPr txBox="1"/>
          <p:nvPr/>
        </p:nvSpPr>
        <p:spPr>
          <a:xfrm>
            <a:off x="121518" y="8201200"/>
            <a:ext cx="6736482" cy="830997"/>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https://kekkan-bijin.jp/</a:t>
            </a:r>
            <a:endParaRPr kumimoji="1" lang="en-US" altLang="ja-JP" sz="1600" dirty="0"/>
          </a:p>
          <a:p>
            <a:endParaRPr kumimoji="1" lang="en-US" altLang="ja-JP" sz="1600" dirty="0"/>
          </a:p>
          <a:p>
            <a:endParaRPr kumimoji="1" lang="en-US" altLang="ja-JP" sz="1600" dirty="0"/>
          </a:p>
        </p:txBody>
      </p:sp>
      <p:sp>
        <p:nvSpPr>
          <p:cNvPr id="11" name="テキスト ボックス 10">
            <a:extLst>
              <a:ext uri="{FF2B5EF4-FFF2-40B4-BE49-F238E27FC236}">
                <a16:creationId xmlns:a16="http://schemas.microsoft.com/office/drawing/2014/main" id="{781A615B-4B36-92CD-303B-CC783ADA0A30}"/>
              </a:ext>
            </a:extLst>
          </p:cNvPr>
          <p:cNvSpPr txBox="1"/>
          <p:nvPr/>
        </p:nvSpPr>
        <p:spPr>
          <a:xfrm>
            <a:off x="121518" y="4664619"/>
            <a:ext cx="6645086" cy="138499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当社は、非侵襲指先毛細血管スコープと独自の画像解析技術を駆使し、個人の健康状態の可視化とそのエビデンスを創出しています。</a:t>
            </a:r>
          </a:p>
          <a:p>
            <a:r>
              <a:rPr lang="ja-JP" altLang="en-US" dirty="0"/>
              <a:t>大学・研究機関との共同研究で培った知見を活かし、健康経営やリテール分野におけるヘルスケア</a:t>
            </a:r>
            <a:r>
              <a:rPr lang="en-US" altLang="ja-JP" dirty="0"/>
              <a:t>DX</a:t>
            </a:r>
            <a:r>
              <a:rPr lang="ja-JP" altLang="en-US" dirty="0"/>
              <a:t>を推進しています。</a:t>
            </a:r>
          </a:p>
          <a:p>
            <a:r>
              <a:rPr lang="ja-JP" altLang="en-US" dirty="0"/>
              <a:t>毛細血管スコープを活用した新たなサービスを通じて、健康・医療分野が抱える課題の解決と、これまでにない価値創造を目指します。</a:t>
            </a:r>
          </a:p>
        </p:txBody>
      </p:sp>
      <p:pic>
        <p:nvPicPr>
          <p:cNvPr id="6" name="図 5" descr="テキスト&#10;&#10;AI によって生成されたコンテンツは間違っている可能性があります。">
            <a:extLst>
              <a:ext uri="{FF2B5EF4-FFF2-40B4-BE49-F238E27FC236}">
                <a16:creationId xmlns:a16="http://schemas.microsoft.com/office/drawing/2014/main" id="{E321F5B4-B0C7-8976-38E1-DFBAECDA9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8" y="70253"/>
            <a:ext cx="3429000" cy="987533"/>
          </a:xfrm>
          <a:prstGeom prst="rect">
            <a:avLst/>
          </a:prstGeom>
        </p:spPr>
      </p:pic>
      <p:pic>
        <p:nvPicPr>
          <p:cNvPr id="9" name="図 8" descr="コンピューターのスクリーンショット&#10;&#10;AI によって生成されたコンテンツは間違っている可能性があります。">
            <a:extLst>
              <a:ext uri="{FF2B5EF4-FFF2-40B4-BE49-F238E27FC236}">
                <a16:creationId xmlns:a16="http://schemas.microsoft.com/office/drawing/2014/main" id="{923D13EB-4596-2095-5A76-A316BA666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759" y="2250291"/>
            <a:ext cx="2987040" cy="1991360"/>
          </a:xfrm>
          <a:prstGeom prst="rect">
            <a:avLst/>
          </a:prstGeom>
        </p:spPr>
      </p:pic>
      <p:pic>
        <p:nvPicPr>
          <p:cNvPr id="14" name="図 13" descr="屋内, テーブル, 座る, コンピュータ が含まれている画像&#10;&#10;AI によって生成されたコンテンツは間違っている可能性があります。">
            <a:extLst>
              <a:ext uri="{FF2B5EF4-FFF2-40B4-BE49-F238E27FC236}">
                <a16:creationId xmlns:a16="http://schemas.microsoft.com/office/drawing/2014/main" id="{FD1210C8-8EE3-0268-729B-A5988B840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95" y="2327457"/>
            <a:ext cx="3107202" cy="1747801"/>
          </a:xfrm>
          <a:prstGeom prst="rect">
            <a:avLst/>
          </a:prstGeom>
        </p:spPr>
      </p:pic>
      <p:sp>
        <p:nvSpPr>
          <p:cNvPr id="4" name="リボン: 上に曲がる 3">
            <a:extLst>
              <a:ext uri="{FF2B5EF4-FFF2-40B4-BE49-F238E27FC236}">
                <a16:creationId xmlns:a16="http://schemas.microsoft.com/office/drawing/2014/main" id="{B4C072C8-5D1E-BBC5-B31D-D6777724F745}"/>
              </a:ext>
            </a:extLst>
          </p:cNvPr>
          <p:cNvSpPr/>
          <p:nvPr/>
        </p:nvSpPr>
        <p:spPr>
          <a:xfrm>
            <a:off x="4766653" y="1275755"/>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
        <p:nvSpPr>
          <p:cNvPr id="8" name="四角形: 角を丸くする 7">
            <a:extLst>
              <a:ext uri="{FF2B5EF4-FFF2-40B4-BE49-F238E27FC236}">
                <a16:creationId xmlns:a16="http://schemas.microsoft.com/office/drawing/2014/main" id="{75A061F8-D610-A197-8C6F-5FD0E52771D8}"/>
              </a:ext>
            </a:extLst>
          </p:cNvPr>
          <p:cNvSpPr/>
          <p:nvPr/>
        </p:nvSpPr>
        <p:spPr>
          <a:xfrm>
            <a:off x="4615732" y="777986"/>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201220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F81C-448F-D8C3-9FD4-AB0E3880538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6930157-3033-32D6-C015-F09AA9537CBB}"/>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E0E34447-864E-7D5B-CA18-277DEB560F8D}"/>
              </a:ext>
            </a:extLst>
          </p:cNvPr>
          <p:cNvSpPr>
            <a:spLocks noGrp="1"/>
          </p:cNvSpPr>
          <p:nvPr>
            <p:ph type="sldNum" sz="quarter" idx="12"/>
          </p:nvPr>
        </p:nvSpPr>
        <p:spPr/>
        <p:txBody>
          <a:bodyPr/>
          <a:lstStyle/>
          <a:p>
            <a:fld id="{2AC069A8-8808-4EF8-B520-8CAD8EC66CB7}" type="slidenum">
              <a:rPr kumimoji="1" lang="ja-JP" altLang="en-US" smtClean="0"/>
              <a:t>3</a:t>
            </a:fld>
            <a:endParaRPr kumimoji="1" lang="ja-JP" altLang="en-US"/>
          </a:p>
        </p:txBody>
      </p:sp>
      <p:sp>
        <p:nvSpPr>
          <p:cNvPr id="7" name="四角形: 角を丸くする 6">
            <a:extLst>
              <a:ext uri="{FF2B5EF4-FFF2-40B4-BE49-F238E27FC236}">
                <a16:creationId xmlns:a16="http://schemas.microsoft.com/office/drawing/2014/main" id="{CFD1A372-0412-EAF6-E175-CA095FA3248A}"/>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フレイル予防</a:t>
            </a:r>
            <a:endParaRPr kumimoji="1" lang="en-US" altLang="ja-JP" b="1" dirty="0"/>
          </a:p>
        </p:txBody>
      </p:sp>
      <p:sp>
        <p:nvSpPr>
          <p:cNvPr id="3" name="テキスト ボックス 2">
            <a:extLst>
              <a:ext uri="{FF2B5EF4-FFF2-40B4-BE49-F238E27FC236}">
                <a16:creationId xmlns:a16="http://schemas.microsoft.com/office/drawing/2014/main" id="{06A2E741-AD3D-48A8-BE8B-5658E21A4B28}"/>
              </a:ext>
            </a:extLst>
          </p:cNvPr>
          <p:cNvSpPr txBox="1"/>
          <p:nvPr/>
        </p:nvSpPr>
        <p:spPr>
          <a:xfrm>
            <a:off x="329418" y="1254028"/>
            <a:ext cx="4455941" cy="400110"/>
          </a:xfrm>
          <a:prstGeom prst="rect">
            <a:avLst/>
          </a:prstGeom>
          <a:noFill/>
        </p:spPr>
        <p:txBody>
          <a:bodyPr wrap="square" rtlCol="0">
            <a:spAutoFit/>
          </a:bodyPr>
          <a:lstStyle/>
          <a:p>
            <a:r>
              <a:rPr kumimoji="1" lang="en-US" altLang="ja-JP" sz="2000" b="1" dirty="0"/>
              <a:t>NPO</a:t>
            </a:r>
            <a:r>
              <a:rPr kumimoji="1" lang="ja-JP" altLang="en-US" sz="2000" b="1" dirty="0"/>
              <a:t>法人日本ウェルネスダーツ協会</a:t>
            </a:r>
          </a:p>
        </p:txBody>
      </p:sp>
      <p:sp>
        <p:nvSpPr>
          <p:cNvPr id="5" name="テキスト ボックス 4">
            <a:extLst>
              <a:ext uri="{FF2B5EF4-FFF2-40B4-BE49-F238E27FC236}">
                <a16:creationId xmlns:a16="http://schemas.microsoft.com/office/drawing/2014/main" id="{35C7DCBF-1168-ADB8-D03C-9E6C039B7028}"/>
              </a:ext>
            </a:extLst>
          </p:cNvPr>
          <p:cNvSpPr txBox="1"/>
          <p:nvPr/>
        </p:nvSpPr>
        <p:spPr>
          <a:xfrm>
            <a:off x="121518" y="8201200"/>
            <a:ext cx="6736482" cy="830997"/>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https://welldarts.org/</a:t>
            </a:r>
            <a:endParaRPr kumimoji="1" lang="en-US" altLang="ja-JP" sz="1600" dirty="0"/>
          </a:p>
          <a:p>
            <a:endParaRPr kumimoji="1" lang="en-US" altLang="ja-JP" sz="1600" dirty="0"/>
          </a:p>
          <a:p>
            <a:endParaRPr kumimoji="1" lang="en-US" altLang="ja-JP" sz="1600" dirty="0"/>
          </a:p>
        </p:txBody>
      </p:sp>
      <p:sp>
        <p:nvSpPr>
          <p:cNvPr id="11" name="テキスト ボックス 10">
            <a:extLst>
              <a:ext uri="{FF2B5EF4-FFF2-40B4-BE49-F238E27FC236}">
                <a16:creationId xmlns:a16="http://schemas.microsoft.com/office/drawing/2014/main" id="{D925272B-BF23-BE73-E338-5A290E7DCC6B}"/>
              </a:ext>
            </a:extLst>
          </p:cNvPr>
          <p:cNvSpPr txBox="1"/>
          <p:nvPr/>
        </p:nvSpPr>
        <p:spPr>
          <a:xfrm>
            <a:off x="121518" y="5595351"/>
            <a:ext cx="6645086" cy="1600438"/>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高齢化社会の現在、介護や認知症を避けて通れない実情があります。</a:t>
            </a:r>
          </a:p>
          <a:p>
            <a:r>
              <a:rPr lang="en-US" altLang="ja-JP" dirty="0"/>
              <a:t>60</a:t>
            </a:r>
            <a:r>
              <a:rPr lang="ja-JP" altLang="en-US" dirty="0"/>
              <a:t>歳から</a:t>
            </a:r>
            <a:r>
              <a:rPr lang="en-US" altLang="ja-JP" dirty="0"/>
              <a:t>80</a:t>
            </a:r>
            <a:r>
              <a:rPr lang="ja-JP" altLang="en-US" dirty="0"/>
              <a:t>歳、</a:t>
            </a:r>
            <a:r>
              <a:rPr lang="en-US" altLang="ja-JP" dirty="0"/>
              <a:t>90</a:t>
            </a:r>
            <a:r>
              <a:rPr lang="ja-JP" altLang="en-US" dirty="0"/>
              <a:t>歳、</a:t>
            </a:r>
            <a:r>
              <a:rPr lang="en-US" altLang="ja-JP" dirty="0"/>
              <a:t>100</a:t>
            </a:r>
            <a:r>
              <a:rPr lang="ja-JP" altLang="en-US" dirty="0"/>
              <a:t>歳と長い老後期間になっています。この期間をより良く生きるために、できる限り介護と無縁の時間、認知症と無縁の時間をすごせるようにする必要があります。自立した時間をいつまでももてるような健康管理が重要です。</a:t>
            </a:r>
            <a:r>
              <a:rPr lang="en-US" altLang="ja-JP" dirty="0"/>
              <a:t>60</a:t>
            </a:r>
            <a:r>
              <a:rPr lang="ja-JP" altLang="en-US" dirty="0"/>
              <a:t>歳から始めたいスポーツ、また始められるスポーツとしてダーツが注目を浴びています。高齢者だけではなく小学生からも一緒に楽しめ、かつ効能のあるウエルネスダーツをご紹介いたします。</a:t>
            </a:r>
          </a:p>
        </p:txBody>
      </p:sp>
      <p:pic>
        <p:nvPicPr>
          <p:cNvPr id="6" name="図 5" descr="顔, カラフル, 持つ, 電話 が含まれている画像&#10;&#10;AI によって生成されたコンテンツは間違っている可能性があります。">
            <a:extLst>
              <a:ext uri="{FF2B5EF4-FFF2-40B4-BE49-F238E27FC236}">
                <a16:creationId xmlns:a16="http://schemas.microsoft.com/office/drawing/2014/main" id="{B1559E33-B1E9-2544-BB54-A12C6EAA9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8" y="1814248"/>
            <a:ext cx="5172222" cy="3445496"/>
          </a:xfrm>
          <a:prstGeom prst="rect">
            <a:avLst/>
          </a:prstGeom>
        </p:spPr>
      </p:pic>
      <p:pic>
        <p:nvPicPr>
          <p:cNvPr id="9" name="図 8" descr="テキスト&#10;&#10;AI によって生成されたコンテンツは間違っている可能性があります。">
            <a:extLst>
              <a:ext uri="{FF2B5EF4-FFF2-40B4-BE49-F238E27FC236}">
                <a16:creationId xmlns:a16="http://schemas.microsoft.com/office/drawing/2014/main" id="{DC494E19-92C4-B09F-6A54-DBA32F028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29" y="124401"/>
            <a:ext cx="3861582" cy="952858"/>
          </a:xfrm>
          <a:prstGeom prst="rect">
            <a:avLst/>
          </a:prstGeom>
        </p:spPr>
      </p:pic>
      <p:sp>
        <p:nvSpPr>
          <p:cNvPr id="4" name="四角形: 角を丸くする 3">
            <a:extLst>
              <a:ext uri="{FF2B5EF4-FFF2-40B4-BE49-F238E27FC236}">
                <a16:creationId xmlns:a16="http://schemas.microsoft.com/office/drawing/2014/main" id="{05520F10-2C04-2797-BB72-7B13D0B0428C}"/>
              </a:ext>
            </a:extLst>
          </p:cNvPr>
          <p:cNvSpPr/>
          <p:nvPr/>
        </p:nvSpPr>
        <p:spPr>
          <a:xfrm>
            <a:off x="4615732" y="764734"/>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306488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BA96-C4A0-E33A-FFC5-81D4F23E53F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1643839-06D6-0E34-F4E2-97B7BAA269B5}"/>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F7260844-BC65-65C2-38F0-4E0A0A708E22}"/>
              </a:ext>
            </a:extLst>
          </p:cNvPr>
          <p:cNvSpPr>
            <a:spLocks noGrp="1"/>
          </p:cNvSpPr>
          <p:nvPr>
            <p:ph type="sldNum" sz="quarter" idx="12"/>
          </p:nvPr>
        </p:nvSpPr>
        <p:spPr/>
        <p:txBody>
          <a:bodyPr/>
          <a:lstStyle/>
          <a:p>
            <a:fld id="{2AC069A8-8808-4EF8-B520-8CAD8EC66CB7}" type="slidenum">
              <a:rPr kumimoji="1" lang="ja-JP" altLang="en-US" smtClean="0"/>
              <a:t>4</a:t>
            </a:fld>
            <a:endParaRPr kumimoji="1" lang="ja-JP" altLang="en-US"/>
          </a:p>
        </p:txBody>
      </p:sp>
      <p:sp>
        <p:nvSpPr>
          <p:cNvPr id="7" name="四角形: 角を丸くする 6">
            <a:extLst>
              <a:ext uri="{FF2B5EF4-FFF2-40B4-BE49-F238E27FC236}">
                <a16:creationId xmlns:a16="http://schemas.microsoft.com/office/drawing/2014/main" id="{616F00C2-FB7F-4172-A746-1C1D911C6BC4}"/>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フレイル予防</a:t>
            </a:r>
            <a:endParaRPr kumimoji="1" lang="en-US" altLang="ja-JP" b="1" dirty="0"/>
          </a:p>
        </p:txBody>
      </p:sp>
      <p:sp>
        <p:nvSpPr>
          <p:cNvPr id="3" name="テキスト ボックス 2">
            <a:extLst>
              <a:ext uri="{FF2B5EF4-FFF2-40B4-BE49-F238E27FC236}">
                <a16:creationId xmlns:a16="http://schemas.microsoft.com/office/drawing/2014/main" id="{60C410E8-9EB0-66FA-804E-FA55669AB889}"/>
              </a:ext>
            </a:extLst>
          </p:cNvPr>
          <p:cNvSpPr txBox="1"/>
          <p:nvPr/>
        </p:nvSpPr>
        <p:spPr>
          <a:xfrm>
            <a:off x="329418" y="1254028"/>
            <a:ext cx="4455941" cy="400110"/>
          </a:xfrm>
          <a:prstGeom prst="rect">
            <a:avLst/>
          </a:prstGeom>
          <a:noFill/>
        </p:spPr>
        <p:txBody>
          <a:bodyPr wrap="square" rtlCol="0">
            <a:spAutoFit/>
          </a:bodyPr>
          <a:lstStyle/>
          <a:p>
            <a:r>
              <a:rPr kumimoji="1" lang="ja-JP" altLang="en-US" sz="2000" b="1" dirty="0"/>
              <a:t>株式会社トレイル</a:t>
            </a:r>
          </a:p>
        </p:txBody>
      </p:sp>
      <p:sp>
        <p:nvSpPr>
          <p:cNvPr id="11" name="テキスト ボックス 10">
            <a:extLst>
              <a:ext uri="{FF2B5EF4-FFF2-40B4-BE49-F238E27FC236}">
                <a16:creationId xmlns:a16="http://schemas.microsoft.com/office/drawing/2014/main" id="{0C3C5263-FE43-E499-8A3D-E75AB2BF44C7}"/>
              </a:ext>
            </a:extLst>
          </p:cNvPr>
          <p:cNvSpPr txBox="1"/>
          <p:nvPr/>
        </p:nvSpPr>
        <p:spPr>
          <a:xfrm>
            <a:off x="121518" y="6981083"/>
            <a:ext cx="6645086" cy="1815882"/>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行方不明者を防げ！！うららか</a:t>
            </a:r>
            <a:r>
              <a:rPr lang="en-US" altLang="ja-JP" dirty="0"/>
              <a:t>GPS</a:t>
            </a:r>
            <a:r>
              <a:rPr lang="ja-JP" altLang="en-US" dirty="0"/>
              <a:t>ウォーク</a:t>
            </a:r>
          </a:p>
          <a:p>
            <a:r>
              <a:rPr lang="ja-JP" altLang="en-US" dirty="0"/>
              <a:t>年間１８，０００人を超え、社会問題となっている認知症等による徘徊行動での行方不明を防ぐ為の</a:t>
            </a:r>
            <a:r>
              <a:rPr lang="en-US" altLang="ja-JP" dirty="0"/>
              <a:t>GPS</a:t>
            </a:r>
            <a:r>
              <a:rPr lang="ja-JP" altLang="en-US" dirty="0"/>
              <a:t>機器を安全・確実に保持していただけるよう</a:t>
            </a:r>
            <a:r>
              <a:rPr lang="en-US" altLang="ja-JP" dirty="0"/>
              <a:t>GPS</a:t>
            </a:r>
            <a:r>
              <a:rPr lang="ja-JP" altLang="en-US" dirty="0"/>
              <a:t>機器内蔵可能靴”うららかＧＰＳウォーク”を開発。当社は、ケア・リハビリシューズの専門業者として、お使いいただける方の立場に立った靴作りに工夫をこらし、</a:t>
            </a:r>
            <a:r>
              <a:rPr lang="en-US" altLang="ja-JP" dirty="0"/>
              <a:t>『</a:t>
            </a:r>
            <a:r>
              <a:rPr lang="ja-JP" altLang="en-US" dirty="0"/>
              <a:t>元気に一歩でも多く歩いてもらいたい</a:t>
            </a:r>
            <a:r>
              <a:rPr lang="en-US" altLang="ja-JP" dirty="0"/>
              <a:t>』</a:t>
            </a:r>
            <a:r>
              <a:rPr lang="ja-JP" altLang="en-US" dirty="0"/>
              <a:t>という願いを込めて製作いたしております。</a:t>
            </a:r>
          </a:p>
          <a:p>
            <a:endParaRPr lang="ja-JP" altLang="en-US" dirty="0"/>
          </a:p>
        </p:txBody>
      </p:sp>
      <p:pic>
        <p:nvPicPr>
          <p:cNvPr id="6" name="図 5" descr="ロゴ&#10;&#10;AI によって生成されたコンテンツは間違っている可能性があります。">
            <a:extLst>
              <a:ext uri="{FF2B5EF4-FFF2-40B4-BE49-F238E27FC236}">
                <a16:creationId xmlns:a16="http://schemas.microsoft.com/office/drawing/2014/main" id="{8FBEC591-394E-944D-3F30-689A63FC2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18" y="245961"/>
            <a:ext cx="2762636" cy="762106"/>
          </a:xfrm>
          <a:prstGeom prst="rect">
            <a:avLst/>
          </a:prstGeom>
        </p:spPr>
      </p:pic>
      <p:pic>
        <p:nvPicPr>
          <p:cNvPr id="9" name="図 8" descr="ダイアグラム&#10;&#10;AI によって生成されたコンテンツは間違っている可能性があります。">
            <a:extLst>
              <a:ext uri="{FF2B5EF4-FFF2-40B4-BE49-F238E27FC236}">
                <a16:creationId xmlns:a16="http://schemas.microsoft.com/office/drawing/2014/main" id="{D445BE60-B658-2709-FC06-22D3F1AE5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66" y="1753612"/>
            <a:ext cx="5682267" cy="2928056"/>
          </a:xfrm>
          <a:prstGeom prst="rect">
            <a:avLst/>
          </a:prstGeom>
        </p:spPr>
      </p:pic>
      <p:grpSp>
        <p:nvGrpSpPr>
          <p:cNvPr id="22" name="グループ化 21">
            <a:extLst>
              <a:ext uri="{FF2B5EF4-FFF2-40B4-BE49-F238E27FC236}">
                <a16:creationId xmlns:a16="http://schemas.microsoft.com/office/drawing/2014/main" id="{492EA0BC-AD27-D25C-C01D-DF199A071722}"/>
              </a:ext>
            </a:extLst>
          </p:cNvPr>
          <p:cNvGrpSpPr/>
          <p:nvPr/>
        </p:nvGrpSpPr>
        <p:grpSpPr>
          <a:xfrm>
            <a:off x="329418" y="4681668"/>
            <a:ext cx="6219588" cy="1815882"/>
            <a:chOff x="-22769614" y="3855956"/>
            <a:chExt cx="9354514" cy="2731160"/>
          </a:xfrm>
        </p:grpSpPr>
        <p:pic>
          <p:nvPicPr>
            <p:cNvPr id="14" name="図 13" descr="人の足&#10;&#10;AI によって生成されたコンテンツは間違っている可能性があります。">
              <a:extLst>
                <a:ext uri="{FF2B5EF4-FFF2-40B4-BE49-F238E27FC236}">
                  <a16:creationId xmlns:a16="http://schemas.microsoft.com/office/drawing/2014/main" id="{7B6855ED-8C33-ACBD-0507-632D4AE8F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5859" y="3855956"/>
              <a:ext cx="2270759" cy="2731160"/>
            </a:xfrm>
            <a:prstGeom prst="rect">
              <a:avLst/>
            </a:prstGeom>
          </p:spPr>
        </p:pic>
        <p:pic>
          <p:nvPicPr>
            <p:cNvPr id="16" name="図 15" descr="人の足&#10;&#10;AI によって生成されたコンテンツは間違っている可能性があります。">
              <a:extLst>
                <a:ext uri="{FF2B5EF4-FFF2-40B4-BE49-F238E27FC236}">
                  <a16:creationId xmlns:a16="http://schemas.microsoft.com/office/drawing/2014/main" id="{9CB223DC-BBC2-E548-FA98-0DCB91A39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4681" y="4007514"/>
              <a:ext cx="2304061" cy="2551364"/>
            </a:xfrm>
            <a:prstGeom prst="rect">
              <a:avLst/>
            </a:prstGeom>
          </p:spPr>
        </p:pic>
        <p:pic>
          <p:nvPicPr>
            <p:cNvPr id="19" name="図 18" descr="人の足&#10;&#10;AI によって生成されたコンテンツは間違っている可能性があります。">
              <a:extLst>
                <a:ext uri="{FF2B5EF4-FFF2-40B4-BE49-F238E27FC236}">
                  <a16:creationId xmlns:a16="http://schemas.microsoft.com/office/drawing/2014/main" id="{7F6B22E0-0C6B-D255-31C7-2BB32C5D6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96033" y="3886436"/>
              <a:ext cx="2291674" cy="2537647"/>
            </a:xfrm>
            <a:prstGeom prst="rect">
              <a:avLst/>
            </a:prstGeom>
          </p:spPr>
        </p:pic>
        <p:pic>
          <p:nvPicPr>
            <p:cNvPr id="21" name="図 20" descr="靴の写真のコラージュ&#10;&#10;AI によって生成されたコンテンツは間違っている可能性があります。">
              <a:extLst>
                <a:ext uri="{FF2B5EF4-FFF2-40B4-BE49-F238E27FC236}">
                  <a16:creationId xmlns:a16="http://schemas.microsoft.com/office/drawing/2014/main" id="{48ED0639-0191-5ACB-C48C-9A07E33C80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69614" y="3855956"/>
              <a:ext cx="2270759" cy="2731160"/>
            </a:xfrm>
            <a:prstGeom prst="rect">
              <a:avLst/>
            </a:prstGeom>
          </p:spPr>
        </p:pic>
      </p:grpSp>
      <p:sp>
        <p:nvSpPr>
          <p:cNvPr id="23" name="テキスト ボックス 22">
            <a:extLst>
              <a:ext uri="{FF2B5EF4-FFF2-40B4-BE49-F238E27FC236}">
                <a16:creationId xmlns:a16="http://schemas.microsoft.com/office/drawing/2014/main" id="{60967089-72AA-A2B2-262F-E404D65AF1F7}"/>
              </a:ext>
            </a:extLst>
          </p:cNvPr>
          <p:cNvSpPr txBox="1"/>
          <p:nvPr/>
        </p:nvSpPr>
        <p:spPr>
          <a:xfrm>
            <a:off x="121518" y="8682268"/>
            <a:ext cx="6736482" cy="1077218"/>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8"/>
              </a:rPr>
              <a:t>https://www.uraraca.net</a:t>
            </a:r>
            <a:endParaRPr kumimoji="1" lang="en-US" altLang="ja-JP" sz="1600" dirty="0"/>
          </a:p>
          <a:p>
            <a:r>
              <a:rPr kumimoji="1" lang="ja-JP" altLang="en-US" sz="1600" dirty="0"/>
              <a:t>製品動画</a:t>
            </a:r>
            <a:r>
              <a:rPr kumimoji="1" lang="en-US" altLang="ja-JP" sz="1600" dirty="0"/>
              <a:t>URL</a:t>
            </a:r>
            <a:r>
              <a:rPr kumimoji="1" lang="ja-JP" altLang="en-US" sz="1600" dirty="0"/>
              <a:t>：</a:t>
            </a:r>
            <a:r>
              <a:rPr kumimoji="1" lang="en-US" altLang="ja-JP" sz="1600" dirty="0">
                <a:hlinkClick r:id="rId9"/>
              </a:rPr>
              <a:t>https://www.youtube.com/watch?v=rgErPcj5M-E</a:t>
            </a:r>
            <a:endParaRPr kumimoji="1" lang="en-US" altLang="ja-JP" sz="1600" dirty="0"/>
          </a:p>
          <a:p>
            <a:endParaRPr kumimoji="1" lang="en-US" altLang="ja-JP" sz="1600" dirty="0"/>
          </a:p>
          <a:p>
            <a:endParaRPr kumimoji="1" lang="en-US" altLang="ja-JP" sz="1600" dirty="0"/>
          </a:p>
        </p:txBody>
      </p:sp>
      <p:sp>
        <p:nvSpPr>
          <p:cNvPr id="4" name="四角形: 角を丸くする 3">
            <a:extLst>
              <a:ext uri="{FF2B5EF4-FFF2-40B4-BE49-F238E27FC236}">
                <a16:creationId xmlns:a16="http://schemas.microsoft.com/office/drawing/2014/main" id="{FA63FF4A-CAF9-7AD8-5DA6-1F9BD4316A4C}"/>
              </a:ext>
            </a:extLst>
          </p:cNvPr>
          <p:cNvSpPr/>
          <p:nvPr/>
        </p:nvSpPr>
        <p:spPr>
          <a:xfrm>
            <a:off x="4615732" y="764734"/>
            <a:ext cx="2164124" cy="439031"/>
          </a:xfrm>
          <a:prstGeom prst="roundRect">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lumMod val="75000"/>
                    <a:lumOff val="25000"/>
                  </a:schemeClr>
                </a:solidFill>
              </a:rPr>
              <a:t>健都で実証</a:t>
            </a:r>
            <a:endParaRPr kumimoji="1" lang="en-US" altLang="ja-JP" b="1" dirty="0">
              <a:solidFill>
                <a:schemeClr val="tx1">
                  <a:lumMod val="75000"/>
                  <a:lumOff val="25000"/>
                </a:schemeClr>
              </a:solidFill>
            </a:endParaRPr>
          </a:p>
        </p:txBody>
      </p:sp>
    </p:spTree>
    <p:extLst>
      <p:ext uri="{BB962C8B-B14F-4D97-AF65-F5344CB8AC3E}">
        <p14:creationId xmlns:p14="http://schemas.microsoft.com/office/powerpoint/2010/main" val="13122032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2314</TotalTime>
  <Words>502</Words>
  <Application>Microsoft Office PowerPoint</Application>
  <PresentationFormat>A4 210 x 297 mm</PresentationFormat>
  <Paragraphs>33</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游ゴシック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横地 佑介 プロダク Ｐ関一部 Ｐ関一一</dc:creator>
  <cp:lastModifiedBy>横地 佑介 プロダク Ｐ関一部 Ｐ関一一</cp:lastModifiedBy>
  <cp:revision>16</cp:revision>
  <dcterms:created xsi:type="dcterms:W3CDTF">2025-09-01T04:36:41Z</dcterms:created>
  <dcterms:modified xsi:type="dcterms:W3CDTF">2025-09-05T14:43:24Z</dcterms:modified>
</cp:coreProperties>
</file>