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7"/>
  </p:notesMasterIdLst>
  <p:sldIdLst>
    <p:sldId id="260" r:id="rId2"/>
    <p:sldId id="281" r:id="rId3"/>
    <p:sldId id="279" r:id="rId4"/>
    <p:sldId id="298" r:id="rId5"/>
    <p:sldId id="280"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0D"/>
    <a:srgbClr val="036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0" autoAdjust="0"/>
    <p:restoredTop sz="94660"/>
  </p:normalViewPr>
  <p:slideViewPr>
    <p:cSldViewPr snapToGrid="0">
      <p:cViewPr varScale="1">
        <p:scale>
          <a:sx n="67" d="100"/>
          <a:sy n="67" d="100"/>
        </p:scale>
        <p:origin x="2414" y="2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5CB33-4B4D-4A32-83D9-8F622728A604}" type="datetimeFigureOut">
              <a:rPr kumimoji="1" lang="ja-JP" altLang="en-US" smtClean="0"/>
              <a:t>2025/9/5</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01CDF-4AF0-401D-A659-F2A7B9540C32}" type="slidenum">
              <a:rPr kumimoji="1" lang="ja-JP" altLang="en-US" smtClean="0"/>
              <a:t>‹#›</a:t>
            </a:fld>
            <a:endParaRPr kumimoji="1" lang="ja-JP" altLang="en-US"/>
          </a:p>
        </p:txBody>
      </p:sp>
    </p:spTree>
    <p:extLst>
      <p:ext uri="{BB962C8B-B14F-4D97-AF65-F5344CB8AC3E}">
        <p14:creationId xmlns:p14="http://schemas.microsoft.com/office/powerpoint/2010/main" val="3397076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7E09E8C-9B27-4D0F-80CB-45E8BBCB4DFC}"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391160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593C3F-326D-41C4-8C35-C1602F6409A7}"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41663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CC518A-520F-4FB9-A123-38A09991E0C5}"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15121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D039F8-813B-4192-84D2-0A3D532E9B41}"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426070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FA8352-7D91-464C-9A02-DC5E92EBEE94}" type="datetime1">
              <a:rPr kumimoji="1" lang="ja-JP" altLang="en-US" smtClean="0"/>
              <a:t>2025/9/5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0555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1EEADE-CE5F-4D4F-9F3E-66785DDC5052}" type="datetime1">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34630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532D88-F9AF-418C-93CA-8B2FC3EEAAA3}" type="datetime1">
              <a:rPr kumimoji="1" lang="ja-JP" altLang="en-US" smtClean="0"/>
              <a:t>2025/9/5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34724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A5213E-83F8-4846-9235-FB2B7257FBB0}" type="datetime1">
              <a:rPr kumimoji="1" lang="ja-JP" altLang="en-US" smtClean="0"/>
              <a:t>2025/9/5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5314950" y="9377892"/>
            <a:ext cx="1543050" cy="527403"/>
          </a:xfrm>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96055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2C256-4B4F-475F-8733-788DA6EA639D}" type="datetime1">
              <a:rPr kumimoji="1" lang="ja-JP" altLang="en-US" smtClean="0"/>
              <a:t>2025/9/5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18489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0A1553-F6AD-472D-A58A-ADA7DEBE4766}" type="datetime1">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51251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54A117-C2F2-4F07-AEFB-139E7111A570}" type="datetime1">
              <a:rPr kumimoji="1" lang="ja-JP" altLang="en-US" smtClean="0"/>
              <a:t>2025/9/5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17238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C8779451-C4D0-4424-96EA-BF270F21496A}" type="datetime1">
              <a:rPr kumimoji="1" lang="ja-JP" altLang="en-US" smtClean="0"/>
              <a:t>2025/9/5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2AC069A8-8808-4EF8-B520-8CAD8EC66CB7}" type="slidenum">
              <a:rPr kumimoji="1" lang="ja-JP" altLang="en-US" smtClean="0"/>
              <a:t>‹#›</a:t>
            </a:fld>
            <a:endParaRPr kumimoji="1" lang="ja-JP" altLang="en-US"/>
          </a:p>
        </p:txBody>
      </p:sp>
    </p:spTree>
    <p:extLst>
      <p:ext uri="{BB962C8B-B14F-4D97-AF65-F5344CB8AC3E}">
        <p14:creationId xmlns:p14="http://schemas.microsoft.com/office/powerpoint/2010/main" val="263756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omoasis.com/" TargetMode="External"/><Relationship Id="rId2" Type="http://schemas.openxmlformats.org/officeDocument/2006/relationships/hyperlink" Target="https://arcts.jp/" TargetMode="Externa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linkedin.com/company/106664894/" TargetMode="External"/><Relationship Id="rId7" Type="http://schemas.openxmlformats.org/officeDocument/2006/relationships/image" Target="../media/image7.jpeg"/><Relationship Id="rId2" Type="http://schemas.openxmlformats.org/officeDocument/2006/relationships/hyperlink" Target="https://immunosens.com/" TargetMode="Externa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x.com/immunosens_jp" TargetMode="External"/><Relationship Id="rId10" Type="http://schemas.openxmlformats.org/officeDocument/2006/relationships/image" Target="../media/image10.jpeg"/><Relationship Id="rId4" Type="http://schemas.openxmlformats.org/officeDocument/2006/relationships/hyperlink" Target="https://www.facebook.com/profile.php?id=61573635942275" TargetMode="Externa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youtube.com/@Carecube2024" TargetMode="Externa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hyperlink" Target="https://www.youtube.com/watch?v=MCmtkhmWtGA&amp;t=148s" TargetMode="External"/><Relationship Id="rId5" Type="http://schemas.openxmlformats.org/officeDocument/2006/relationships/hyperlink" Target="https://www.instagram.com/carecube_/" TargetMode="External"/><Relationship Id="rId4" Type="http://schemas.openxmlformats.org/officeDocument/2006/relationships/hyperlink" Target="https://sandvtechnologies.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fiber-medicine.sakura.ne.jp/expo-2025.html" TargetMode="External"/><Relationship Id="rId7" Type="http://schemas.openxmlformats.org/officeDocument/2006/relationships/image" Target="../media/image14.png"/><Relationship Id="rId2" Type="http://schemas.openxmlformats.org/officeDocument/2006/relationships/hyperlink" Target="http://fiber-medicine.co.jp/" TargetMode="Externa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s://www.youtube.com/watch?v=PlqHMC56Www&amp;t=4s" TargetMode="External"/><Relationship Id="rId10" Type="http://schemas.openxmlformats.org/officeDocument/2006/relationships/image" Target="../media/image17.png"/><Relationship Id="rId4" Type="http://schemas.openxmlformats.org/officeDocument/2006/relationships/hyperlink" Target="https://fiber-medicine.sakura.ne.jp/japanese.html"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C54B1C3-CADA-BC19-BDFD-C6EBA0412E48}"/>
              </a:ext>
            </a:extLst>
          </p:cNvPr>
          <p:cNvGrpSpPr/>
          <p:nvPr/>
        </p:nvGrpSpPr>
        <p:grpSpPr>
          <a:xfrm>
            <a:off x="1043694" y="2079225"/>
            <a:ext cx="4770611" cy="3378200"/>
            <a:chOff x="1308100" y="2260600"/>
            <a:chExt cx="4203699" cy="2976754"/>
          </a:xfrm>
        </p:grpSpPr>
        <p:pic>
          <p:nvPicPr>
            <p:cNvPr id="4" name="図 3">
              <a:extLst>
                <a:ext uri="{FF2B5EF4-FFF2-40B4-BE49-F238E27FC236}">
                  <a16:creationId xmlns:a16="http://schemas.microsoft.com/office/drawing/2014/main" id="{C1B381C0-A3F2-0DD2-BA27-745B36875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44" y="2420745"/>
              <a:ext cx="4020111" cy="2753109"/>
            </a:xfrm>
            <a:prstGeom prst="rect">
              <a:avLst/>
            </a:prstGeom>
          </p:spPr>
        </p:pic>
        <p:sp>
          <p:nvSpPr>
            <p:cNvPr id="5" name="正方形/長方形 4">
              <a:extLst>
                <a:ext uri="{FF2B5EF4-FFF2-40B4-BE49-F238E27FC236}">
                  <a16:creationId xmlns:a16="http://schemas.microsoft.com/office/drawing/2014/main" id="{E83D0E59-B4F5-8667-754A-530D299E15F5}"/>
                </a:ext>
              </a:extLst>
            </p:cNvPr>
            <p:cNvSpPr/>
            <p:nvPr/>
          </p:nvSpPr>
          <p:spPr>
            <a:xfrm>
              <a:off x="1308100" y="2260600"/>
              <a:ext cx="3289300" cy="444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2089F06-AE57-A04E-92CE-315C62482291}"/>
                </a:ext>
              </a:extLst>
            </p:cNvPr>
            <p:cNvSpPr/>
            <p:nvPr/>
          </p:nvSpPr>
          <p:spPr>
            <a:xfrm>
              <a:off x="1524000" y="2403090"/>
              <a:ext cx="1155700" cy="444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2A591CD-C9C9-3587-A698-8CB6596ED9DE}"/>
                </a:ext>
              </a:extLst>
            </p:cNvPr>
            <p:cNvSpPr/>
            <p:nvPr/>
          </p:nvSpPr>
          <p:spPr>
            <a:xfrm>
              <a:off x="1418944" y="4257290"/>
              <a:ext cx="193956" cy="695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DC0F935-5FA1-736E-D5CB-C5B4F6199A80}"/>
                </a:ext>
              </a:extLst>
            </p:cNvPr>
            <p:cNvSpPr/>
            <p:nvPr/>
          </p:nvSpPr>
          <p:spPr>
            <a:xfrm>
              <a:off x="5317843" y="4541644"/>
              <a:ext cx="193956" cy="6957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24DF3AE3-C9AA-5356-547D-90F5DC4B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35" y="76826"/>
            <a:ext cx="1305065" cy="1404498"/>
          </a:xfrm>
          <a:prstGeom prst="rect">
            <a:avLst/>
          </a:prstGeom>
        </p:spPr>
      </p:pic>
      <p:sp>
        <p:nvSpPr>
          <p:cNvPr id="11" name="テキスト ボックス 10">
            <a:extLst>
              <a:ext uri="{FF2B5EF4-FFF2-40B4-BE49-F238E27FC236}">
                <a16:creationId xmlns:a16="http://schemas.microsoft.com/office/drawing/2014/main" id="{5060F68D-59D1-EE0B-6CA7-9AED8E6C9A29}"/>
              </a:ext>
            </a:extLst>
          </p:cNvPr>
          <p:cNvSpPr txBox="1"/>
          <p:nvPr/>
        </p:nvSpPr>
        <p:spPr>
          <a:xfrm>
            <a:off x="0" y="6092814"/>
            <a:ext cx="6858000" cy="1499193"/>
          </a:xfrm>
          <a:prstGeom prst="rect">
            <a:avLst/>
          </a:prstGeom>
          <a:noFill/>
        </p:spPr>
        <p:txBody>
          <a:bodyPr wrap="square" rtlCol="0">
            <a:spAutoFit/>
          </a:bodyPr>
          <a:lstStyle/>
          <a:p>
            <a:pPr algn="ctr">
              <a:lnSpc>
                <a:spcPct val="150000"/>
              </a:lnSpc>
            </a:pPr>
            <a:r>
              <a:rPr kumimoji="1" lang="ja-JP" altLang="en-US" sz="3200" b="1" dirty="0"/>
              <a:t>出展内容詳細一覧</a:t>
            </a:r>
            <a:endParaRPr kumimoji="1" lang="en-US" altLang="ja-JP" sz="3200" b="1" dirty="0"/>
          </a:p>
          <a:p>
            <a:pPr algn="ctr">
              <a:lnSpc>
                <a:spcPct val="150000"/>
              </a:lnSpc>
            </a:pPr>
            <a:r>
              <a:rPr kumimoji="1" lang="ja-JP" altLang="en-US" sz="3200" b="1" dirty="0"/>
              <a:t>デジタルヘルス</a:t>
            </a:r>
          </a:p>
        </p:txBody>
      </p:sp>
      <p:sp>
        <p:nvSpPr>
          <p:cNvPr id="12" name="正方形/長方形 11">
            <a:extLst>
              <a:ext uri="{FF2B5EF4-FFF2-40B4-BE49-F238E27FC236}">
                <a16:creationId xmlns:a16="http://schemas.microsoft.com/office/drawing/2014/main" id="{C150F2F0-281F-AEB5-5204-86A64711DEA4}"/>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252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0903E-D2E2-7C83-4FD0-8BE25FAC4F4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D9ABEFA-B505-92F8-A9C1-5FB553FA3ACD}"/>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8D5B2A18-F7AA-0E11-5554-42EF5E6BFBAB}"/>
              </a:ext>
            </a:extLst>
          </p:cNvPr>
          <p:cNvSpPr>
            <a:spLocks noGrp="1"/>
          </p:cNvSpPr>
          <p:nvPr>
            <p:ph type="sldNum" sz="quarter" idx="12"/>
          </p:nvPr>
        </p:nvSpPr>
        <p:spPr/>
        <p:txBody>
          <a:bodyPr/>
          <a:lstStyle/>
          <a:p>
            <a:fld id="{2AC069A8-8808-4EF8-B520-8CAD8EC66CB7}" type="slidenum">
              <a:rPr kumimoji="1" lang="ja-JP" altLang="en-US" smtClean="0"/>
              <a:t>1</a:t>
            </a:fld>
            <a:endParaRPr kumimoji="1" lang="ja-JP" altLang="en-US"/>
          </a:p>
        </p:txBody>
      </p:sp>
      <p:sp>
        <p:nvSpPr>
          <p:cNvPr id="7" name="四角形: 角を丸くする 6">
            <a:extLst>
              <a:ext uri="{FF2B5EF4-FFF2-40B4-BE49-F238E27FC236}">
                <a16:creationId xmlns:a16="http://schemas.microsoft.com/office/drawing/2014/main" id="{40991F87-3C7D-DD0C-9B64-212F8C64F9C1}"/>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デジタルヘルス</a:t>
            </a:r>
            <a:endParaRPr kumimoji="1" lang="en-US" altLang="ja-JP" b="1" dirty="0"/>
          </a:p>
        </p:txBody>
      </p:sp>
      <p:sp>
        <p:nvSpPr>
          <p:cNvPr id="3" name="テキスト ボックス 2">
            <a:extLst>
              <a:ext uri="{FF2B5EF4-FFF2-40B4-BE49-F238E27FC236}">
                <a16:creationId xmlns:a16="http://schemas.microsoft.com/office/drawing/2014/main" id="{01219466-AB85-F4ED-08A4-7995741B3AC0}"/>
              </a:ext>
            </a:extLst>
          </p:cNvPr>
          <p:cNvSpPr txBox="1"/>
          <p:nvPr/>
        </p:nvSpPr>
        <p:spPr>
          <a:xfrm>
            <a:off x="329418" y="1082877"/>
            <a:ext cx="4455941" cy="400110"/>
          </a:xfrm>
          <a:prstGeom prst="rect">
            <a:avLst/>
          </a:prstGeom>
          <a:noFill/>
        </p:spPr>
        <p:txBody>
          <a:bodyPr wrap="square" rtlCol="0">
            <a:spAutoFit/>
          </a:bodyPr>
          <a:lstStyle/>
          <a:p>
            <a:r>
              <a:rPr kumimoji="1" lang="ja-JP" altLang="en-US" sz="2000" b="1" dirty="0"/>
              <a:t>株式会社</a:t>
            </a:r>
            <a:r>
              <a:rPr kumimoji="1" lang="en-US" altLang="ja-JP" sz="2000" b="1" dirty="0"/>
              <a:t>ARCTS</a:t>
            </a:r>
            <a:endParaRPr kumimoji="1" lang="ja-JP" altLang="en-US" sz="2000" b="1" dirty="0"/>
          </a:p>
        </p:txBody>
      </p:sp>
      <p:sp>
        <p:nvSpPr>
          <p:cNvPr id="16" name="テキスト ボックス 15">
            <a:extLst>
              <a:ext uri="{FF2B5EF4-FFF2-40B4-BE49-F238E27FC236}">
                <a16:creationId xmlns:a16="http://schemas.microsoft.com/office/drawing/2014/main" id="{83EA6C15-EA38-8CCB-FFD8-89BC8B6AB9B4}"/>
              </a:ext>
            </a:extLst>
          </p:cNvPr>
          <p:cNvSpPr txBox="1"/>
          <p:nvPr/>
        </p:nvSpPr>
        <p:spPr>
          <a:xfrm>
            <a:off x="317030" y="9008310"/>
            <a:ext cx="6858000" cy="830997"/>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2"/>
              </a:rPr>
              <a:t>https://arcts.jp</a:t>
            </a:r>
            <a:endParaRPr kumimoji="1" lang="en-US" altLang="ja-JP" sz="1600" dirty="0"/>
          </a:p>
          <a:p>
            <a:r>
              <a:rPr kumimoji="1" lang="ja-JP" altLang="en-US" sz="1600" dirty="0"/>
              <a:t>製品ページ</a:t>
            </a:r>
            <a:r>
              <a:rPr kumimoji="1" lang="en-US" altLang="ja-JP" sz="1600" dirty="0"/>
              <a:t>URL</a:t>
            </a:r>
            <a:r>
              <a:rPr kumimoji="1" lang="ja-JP" altLang="en-US" sz="1600" dirty="0"/>
              <a:t>：</a:t>
            </a:r>
            <a:r>
              <a:rPr kumimoji="1" lang="en-US" altLang="ja-JP" sz="1600" dirty="0"/>
              <a:t> </a:t>
            </a:r>
            <a:r>
              <a:rPr kumimoji="1" lang="en-US" altLang="ja-JP" sz="1600" dirty="0">
                <a:hlinkClick r:id="rId3"/>
              </a:rPr>
              <a:t>https://www.tomoasis.com</a:t>
            </a:r>
            <a:endParaRPr kumimoji="1" lang="en-US" altLang="ja-JP" sz="1600" dirty="0"/>
          </a:p>
          <a:p>
            <a:endParaRPr kumimoji="1" lang="en-US" altLang="ja-JP" sz="1600" dirty="0"/>
          </a:p>
        </p:txBody>
      </p:sp>
      <p:sp>
        <p:nvSpPr>
          <p:cNvPr id="15" name="テキスト ボックス 14">
            <a:extLst>
              <a:ext uri="{FF2B5EF4-FFF2-40B4-BE49-F238E27FC236}">
                <a16:creationId xmlns:a16="http://schemas.microsoft.com/office/drawing/2014/main" id="{CF579165-6C95-C71A-91AD-7277B331773F}"/>
              </a:ext>
            </a:extLst>
          </p:cNvPr>
          <p:cNvSpPr txBox="1"/>
          <p:nvPr/>
        </p:nvSpPr>
        <p:spPr>
          <a:xfrm>
            <a:off x="154024" y="1932610"/>
            <a:ext cx="6751543" cy="5262979"/>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会社概要：オンラインで産業医</a:t>
            </a:r>
            <a:endParaRPr lang="en-US" altLang="ja-JP" dirty="0"/>
          </a:p>
          <a:p>
            <a:r>
              <a:rPr lang="ja-JP" altLang="en-US" dirty="0"/>
              <a:t>　</a:t>
            </a:r>
            <a:r>
              <a:rPr lang="en-US" altLang="ja-JP" dirty="0"/>
              <a:t>ARCTS</a:t>
            </a:r>
            <a:r>
              <a:rPr lang="ja-JP" altLang="en-US" dirty="0"/>
              <a:t>は、ひとが生きていく中で直面する、さまざまなことに寄り添いながら</a:t>
            </a:r>
            <a:endParaRPr lang="en-US" altLang="ja-JP" dirty="0"/>
          </a:p>
          <a:p>
            <a:r>
              <a:rPr lang="ja-JP" altLang="en-US" dirty="0"/>
              <a:t>より良い人生を送れるようお手伝いをします。</a:t>
            </a:r>
          </a:p>
          <a:p>
            <a:endParaRPr lang="ja-JP" altLang="en-US" dirty="0"/>
          </a:p>
          <a:p>
            <a:r>
              <a:rPr lang="en-US" altLang="ja-JP" dirty="0"/>
              <a:t>ARCTS</a:t>
            </a:r>
            <a:r>
              <a:rPr lang="ja-JP" altLang="en-US" dirty="0"/>
              <a:t>産業医：様々な産業医の集まりです。訪問だけでなくオンライン会議も使用し、社員のトラブルに即時に対応します。体調不調の社員をオンラインで面談してほしい。産業医契約をしていないが、今後従業員が増えるに従い医療相談（健康相談含む）を行う医師と契約したい。など様々な企業の要望にお答えします。</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a:p>
            <a:endParaRPr lang="en-US" altLang="ja-JP" dirty="0"/>
          </a:p>
          <a:p>
            <a:r>
              <a:rPr lang="en-US" altLang="ja-JP" dirty="0" err="1"/>
              <a:t>Tomoasis</a:t>
            </a:r>
            <a:r>
              <a:rPr lang="ja-JP" altLang="en-US" dirty="0"/>
              <a:t>：オンライン医療相談</a:t>
            </a:r>
          </a:p>
          <a:p>
            <a:r>
              <a:rPr lang="ja-JP" altLang="en-US" dirty="0"/>
              <a:t>共に明日を目指す人々の架け橋、オンラインで繋がる医療サポート。人との繋がりが小さな状況を変えることができるきっかけになると考えています。</a:t>
            </a:r>
            <a:r>
              <a:rPr lang="en-US" altLang="ja-JP" dirty="0"/>
              <a:t>TOMOASIS</a:t>
            </a:r>
            <a:r>
              <a:rPr lang="ja-JP" altLang="en-US" dirty="0"/>
              <a:t>は、共に明日を目指す人々の架け橋になります。</a:t>
            </a:r>
          </a:p>
          <a:p>
            <a:endParaRPr lang="ja-JP" altLang="en-US" dirty="0"/>
          </a:p>
        </p:txBody>
      </p:sp>
      <p:pic>
        <p:nvPicPr>
          <p:cNvPr id="6" name="図 5" descr="ロゴ&#10;&#10;AI によって生成されたコンテンツは間違っている可能性があります。">
            <a:extLst>
              <a:ext uri="{FF2B5EF4-FFF2-40B4-BE49-F238E27FC236}">
                <a16:creationId xmlns:a16="http://schemas.microsoft.com/office/drawing/2014/main" id="{224D59B3-A3B7-0CDB-D217-4CCDF469C7A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9418" y="186679"/>
            <a:ext cx="2311679" cy="860942"/>
          </a:xfrm>
          <a:prstGeom prst="rect">
            <a:avLst/>
          </a:prstGeom>
        </p:spPr>
      </p:pic>
      <p:sp>
        <p:nvSpPr>
          <p:cNvPr id="4" name="リボン: 上に曲がる 3">
            <a:extLst>
              <a:ext uri="{FF2B5EF4-FFF2-40B4-BE49-F238E27FC236}">
                <a16:creationId xmlns:a16="http://schemas.microsoft.com/office/drawing/2014/main" id="{66874954-8354-1900-7BA9-1BA75E5DC6F5}"/>
              </a:ext>
            </a:extLst>
          </p:cNvPr>
          <p:cNvSpPr/>
          <p:nvPr/>
        </p:nvSpPr>
        <p:spPr>
          <a:xfrm>
            <a:off x="4901048" y="755940"/>
            <a:ext cx="1930448" cy="644170"/>
          </a:xfrm>
          <a:prstGeom prst="ribbon2">
            <a:avLst>
              <a:gd name="adj1" fmla="val 15035"/>
              <a:gd name="adj2" fmla="val 74669"/>
            </a:avLst>
          </a:prstGeom>
          <a:solidFill>
            <a:srgbClr val="E5000D"/>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万博関連</a:t>
            </a:r>
            <a:endParaRPr kumimoji="1" lang="en-US" altLang="ja-JP" sz="1400" b="1" dirty="0"/>
          </a:p>
          <a:p>
            <a:pPr algn="ctr"/>
            <a:r>
              <a:rPr kumimoji="1" lang="ja-JP" altLang="en-US" sz="1400" b="1" dirty="0"/>
              <a:t>イベント出展</a:t>
            </a:r>
          </a:p>
        </p:txBody>
      </p:sp>
      <p:pic>
        <p:nvPicPr>
          <p:cNvPr id="9" name="図 8">
            <a:extLst>
              <a:ext uri="{FF2B5EF4-FFF2-40B4-BE49-F238E27FC236}">
                <a16:creationId xmlns:a16="http://schemas.microsoft.com/office/drawing/2014/main" id="{CE12AB92-2BD9-F6BB-15F4-376F1E3B8682}"/>
              </a:ext>
            </a:extLst>
          </p:cNvPr>
          <p:cNvPicPr>
            <a:picLocks noChangeAspect="1"/>
          </p:cNvPicPr>
          <p:nvPr/>
        </p:nvPicPr>
        <p:blipFill>
          <a:blip r:embed="rId5">
            <a:extLst>
              <a:ext uri="{28A0092B-C50C-407E-A947-70E740481C1C}">
                <a14:useLocalDpi xmlns:a14="http://schemas.microsoft.com/office/drawing/2010/main" val="0"/>
              </a:ext>
            </a:extLst>
          </a:blip>
          <a:srcRect t="3549" r="56170"/>
          <a:stretch/>
        </p:blipFill>
        <p:spPr>
          <a:xfrm>
            <a:off x="329418" y="3852531"/>
            <a:ext cx="3278289" cy="2000386"/>
          </a:xfrm>
          <a:prstGeom prst="rect">
            <a:avLst/>
          </a:prstGeom>
        </p:spPr>
      </p:pic>
      <p:pic>
        <p:nvPicPr>
          <p:cNvPr id="11" name="図 10"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B4689A2B-1F15-C91E-CF01-F3628EB8CDEB}"/>
              </a:ext>
            </a:extLst>
          </p:cNvPr>
          <p:cNvPicPr>
            <a:picLocks noChangeAspect="1"/>
          </p:cNvPicPr>
          <p:nvPr/>
        </p:nvPicPr>
        <p:blipFill>
          <a:blip r:embed="rId6">
            <a:extLst>
              <a:ext uri="{28A0092B-C50C-407E-A947-70E740481C1C}">
                <a14:useLocalDpi xmlns:a14="http://schemas.microsoft.com/office/drawing/2010/main" val="0"/>
              </a:ext>
            </a:extLst>
          </a:blip>
          <a:srcRect t="8361" r="54569"/>
          <a:stretch/>
        </p:blipFill>
        <p:spPr>
          <a:xfrm>
            <a:off x="154024" y="6934678"/>
            <a:ext cx="3437982" cy="2027009"/>
          </a:xfrm>
          <a:prstGeom prst="rect">
            <a:avLst/>
          </a:prstGeom>
        </p:spPr>
      </p:pic>
    </p:spTree>
    <p:extLst>
      <p:ext uri="{BB962C8B-B14F-4D97-AF65-F5344CB8AC3E}">
        <p14:creationId xmlns:p14="http://schemas.microsoft.com/office/powerpoint/2010/main" val="288620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0863-BD86-ACE6-905A-D483CF5F3B8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18474CD-85C8-B142-8637-65D523FBDFD5}"/>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F5A45A40-7D70-C11C-8BC0-4C90DF73DD37}"/>
              </a:ext>
            </a:extLst>
          </p:cNvPr>
          <p:cNvSpPr>
            <a:spLocks noGrp="1"/>
          </p:cNvSpPr>
          <p:nvPr>
            <p:ph type="sldNum" sz="quarter" idx="12"/>
          </p:nvPr>
        </p:nvSpPr>
        <p:spPr/>
        <p:txBody>
          <a:bodyPr/>
          <a:lstStyle/>
          <a:p>
            <a:fld id="{2AC069A8-8808-4EF8-B520-8CAD8EC66CB7}" type="slidenum">
              <a:rPr kumimoji="1" lang="ja-JP" altLang="en-US" smtClean="0"/>
              <a:t>2</a:t>
            </a:fld>
            <a:endParaRPr kumimoji="1" lang="ja-JP" altLang="en-US"/>
          </a:p>
        </p:txBody>
      </p:sp>
      <p:sp>
        <p:nvSpPr>
          <p:cNvPr id="7" name="四角形: 角を丸くする 6">
            <a:extLst>
              <a:ext uri="{FF2B5EF4-FFF2-40B4-BE49-F238E27FC236}">
                <a16:creationId xmlns:a16="http://schemas.microsoft.com/office/drawing/2014/main" id="{32BAA662-7BC0-E35F-FB57-ADDA735F7D26}"/>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デジタルヘルス</a:t>
            </a:r>
            <a:endParaRPr kumimoji="1" lang="en-US" altLang="ja-JP" b="1" dirty="0"/>
          </a:p>
        </p:txBody>
      </p:sp>
      <p:sp>
        <p:nvSpPr>
          <p:cNvPr id="3" name="テキスト ボックス 2">
            <a:extLst>
              <a:ext uri="{FF2B5EF4-FFF2-40B4-BE49-F238E27FC236}">
                <a16:creationId xmlns:a16="http://schemas.microsoft.com/office/drawing/2014/main" id="{03815E06-4067-C3BF-F2AB-146AB356B3D2}"/>
              </a:ext>
            </a:extLst>
          </p:cNvPr>
          <p:cNvSpPr txBox="1"/>
          <p:nvPr/>
        </p:nvSpPr>
        <p:spPr>
          <a:xfrm>
            <a:off x="329418" y="1082877"/>
            <a:ext cx="4455941" cy="400110"/>
          </a:xfrm>
          <a:prstGeom prst="rect">
            <a:avLst/>
          </a:prstGeom>
          <a:noFill/>
        </p:spPr>
        <p:txBody>
          <a:bodyPr wrap="square" rtlCol="0">
            <a:spAutoFit/>
          </a:bodyPr>
          <a:lstStyle/>
          <a:p>
            <a:r>
              <a:rPr kumimoji="1" lang="ja-JP" altLang="en-US" sz="2000" b="1" dirty="0"/>
              <a:t>株式会社イムノセンス</a:t>
            </a:r>
          </a:p>
        </p:txBody>
      </p:sp>
      <p:sp>
        <p:nvSpPr>
          <p:cNvPr id="16" name="テキスト ボックス 15">
            <a:extLst>
              <a:ext uri="{FF2B5EF4-FFF2-40B4-BE49-F238E27FC236}">
                <a16:creationId xmlns:a16="http://schemas.microsoft.com/office/drawing/2014/main" id="{99C35301-AADB-4661-982B-4D71723F29D4}"/>
              </a:ext>
            </a:extLst>
          </p:cNvPr>
          <p:cNvSpPr txBox="1"/>
          <p:nvPr/>
        </p:nvSpPr>
        <p:spPr>
          <a:xfrm>
            <a:off x="100796" y="8388918"/>
            <a:ext cx="6617597" cy="1323439"/>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2"/>
              </a:rPr>
              <a:t>https://immunosens.com/</a:t>
            </a:r>
            <a:endParaRPr kumimoji="1" lang="en-US" altLang="ja-JP" sz="1600" dirty="0"/>
          </a:p>
          <a:p>
            <a:r>
              <a:rPr kumimoji="1" lang="en-US" altLang="ja-JP" sz="1600" dirty="0"/>
              <a:t>LinkedIn</a:t>
            </a:r>
            <a:r>
              <a:rPr kumimoji="1" lang="ja-JP" altLang="en-US" sz="1600" dirty="0"/>
              <a:t>：</a:t>
            </a:r>
            <a:r>
              <a:rPr kumimoji="1" lang="en-US" altLang="ja-JP" sz="1600" dirty="0">
                <a:hlinkClick r:id="rId3"/>
              </a:rPr>
              <a:t>https://www.linkedin.com/company/106664894/</a:t>
            </a:r>
            <a:endParaRPr kumimoji="1" lang="en-US" altLang="ja-JP" sz="1600" dirty="0"/>
          </a:p>
          <a:p>
            <a:r>
              <a:rPr kumimoji="1" lang="en-US" altLang="ja-JP" sz="1600" dirty="0"/>
              <a:t>Facebook</a:t>
            </a:r>
            <a:r>
              <a:rPr kumimoji="1" lang="ja-JP" altLang="en-US" sz="1600" dirty="0"/>
              <a:t>：</a:t>
            </a:r>
            <a:r>
              <a:rPr kumimoji="1" lang="en-US" altLang="ja-JP" sz="1600" dirty="0">
                <a:hlinkClick r:id="rId4"/>
              </a:rPr>
              <a:t>https://www.facebook.com/profile.php?id=61573635942275</a:t>
            </a:r>
            <a:endParaRPr kumimoji="1" lang="en-US" altLang="ja-JP" sz="1600" dirty="0"/>
          </a:p>
          <a:p>
            <a:r>
              <a:rPr kumimoji="1" lang="en-US" altLang="ja-JP" sz="1600" dirty="0"/>
              <a:t>X</a:t>
            </a:r>
            <a:r>
              <a:rPr kumimoji="1" lang="ja-JP" altLang="en-US" sz="1600" dirty="0"/>
              <a:t>：</a:t>
            </a:r>
            <a:r>
              <a:rPr kumimoji="1" lang="en-US" altLang="ja-JP" sz="1600" dirty="0">
                <a:hlinkClick r:id="rId5"/>
              </a:rPr>
              <a:t>https://x.com/immunosens_jp</a:t>
            </a:r>
            <a:endParaRPr kumimoji="1" lang="en-US" altLang="ja-JP" sz="1600" dirty="0"/>
          </a:p>
          <a:p>
            <a:endParaRPr kumimoji="1" lang="en-US" altLang="ja-JP" sz="1600" dirty="0"/>
          </a:p>
        </p:txBody>
      </p:sp>
      <p:sp>
        <p:nvSpPr>
          <p:cNvPr id="15" name="テキスト ボックス 14">
            <a:extLst>
              <a:ext uri="{FF2B5EF4-FFF2-40B4-BE49-F238E27FC236}">
                <a16:creationId xmlns:a16="http://schemas.microsoft.com/office/drawing/2014/main" id="{086EBC41-6BF0-5647-98E7-3F221EE9D737}"/>
              </a:ext>
            </a:extLst>
          </p:cNvPr>
          <p:cNvSpPr txBox="1"/>
          <p:nvPr/>
        </p:nvSpPr>
        <p:spPr>
          <a:xfrm>
            <a:off x="153492" y="6528142"/>
            <a:ext cx="6645086" cy="1384995"/>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当社は、大阪大学 現特任教授の民谷栄一氏が開発した電気化学免疫測定法「</a:t>
            </a:r>
            <a:r>
              <a:rPr lang="en-US" altLang="ja-JP" dirty="0"/>
              <a:t>GLEIA</a:t>
            </a:r>
            <a:r>
              <a:rPr lang="ja-JP" altLang="en-US" dirty="0"/>
              <a:t>」を活用して、小型・高感度な迅速診断（</a:t>
            </a:r>
            <a:r>
              <a:rPr lang="en-US" altLang="ja-JP" dirty="0"/>
              <a:t>POCT</a:t>
            </a:r>
            <a:r>
              <a:rPr lang="ja-JP" altLang="en-US" dirty="0"/>
              <a:t>）機器の開発に取り組む大学発のスタートアップ企業です。独自技術「</a:t>
            </a:r>
            <a:r>
              <a:rPr lang="en-US" altLang="ja-JP" dirty="0"/>
              <a:t>GLEIA</a:t>
            </a:r>
            <a:r>
              <a:rPr lang="ja-JP" altLang="en-US" dirty="0"/>
              <a:t>」により「いつでも・だれでも・どこでも医療グレードの迅速検査」を可能とし、「未病」から「診断」「予後管理」など、さまざまなシーンで不調や病気を早期発見、健康で長生きできる世界の実現を目指しています。</a:t>
            </a:r>
          </a:p>
        </p:txBody>
      </p:sp>
      <p:pic>
        <p:nvPicPr>
          <p:cNvPr id="5" name="図 4" descr="ロゴ, 会社名&#10;&#10;AI によって生成されたコンテンツは間違っている可能性があります。">
            <a:extLst>
              <a:ext uri="{FF2B5EF4-FFF2-40B4-BE49-F238E27FC236}">
                <a16:creationId xmlns:a16="http://schemas.microsoft.com/office/drawing/2014/main" id="{A8D265DB-F4B0-490F-B38B-C041521DD2D5}"/>
              </a:ext>
            </a:extLst>
          </p:cNvPr>
          <p:cNvPicPr>
            <a:picLocks noChangeAspect="1"/>
          </p:cNvPicPr>
          <p:nvPr/>
        </p:nvPicPr>
        <p:blipFill>
          <a:blip r:embed="rId6">
            <a:extLst>
              <a:ext uri="{28A0092B-C50C-407E-A947-70E740481C1C}">
                <a14:useLocalDpi xmlns:a14="http://schemas.microsoft.com/office/drawing/2010/main" val="0"/>
              </a:ext>
            </a:extLst>
          </a:blip>
          <a:srcRect l="12666" t="36147" r="17111" b="37930"/>
          <a:stretch/>
        </p:blipFill>
        <p:spPr>
          <a:xfrm>
            <a:off x="153492" y="99736"/>
            <a:ext cx="3900348" cy="959897"/>
          </a:xfrm>
          <a:prstGeom prst="rect">
            <a:avLst/>
          </a:prstGeom>
        </p:spPr>
      </p:pic>
      <p:grpSp>
        <p:nvGrpSpPr>
          <p:cNvPr id="26" name="グループ化 25">
            <a:extLst>
              <a:ext uri="{FF2B5EF4-FFF2-40B4-BE49-F238E27FC236}">
                <a16:creationId xmlns:a16="http://schemas.microsoft.com/office/drawing/2014/main" id="{38277051-19DE-2E52-B0C6-59B6052CB32D}"/>
              </a:ext>
            </a:extLst>
          </p:cNvPr>
          <p:cNvGrpSpPr/>
          <p:nvPr/>
        </p:nvGrpSpPr>
        <p:grpSpPr>
          <a:xfrm>
            <a:off x="621434" y="1779989"/>
            <a:ext cx="5615132" cy="4321800"/>
            <a:chOff x="359547" y="1868752"/>
            <a:chExt cx="5615132" cy="4321800"/>
          </a:xfrm>
        </p:grpSpPr>
        <p:pic>
          <p:nvPicPr>
            <p:cNvPr id="8" name="図 7" descr="グラフィカル ユーザー インターフェイス&#10;&#10;AI によって生成されたコンテンツは間違っている可能性があります。">
              <a:extLst>
                <a:ext uri="{FF2B5EF4-FFF2-40B4-BE49-F238E27FC236}">
                  <a16:creationId xmlns:a16="http://schemas.microsoft.com/office/drawing/2014/main" id="{B9E6633A-32C3-CB39-8AA1-1520ACC40A5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77065" y="1868752"/>
              <a:ext cx="2597614" cy="2291219"/>
            </a:xfrm>
            <a:prstGeom prst="rect">
              <a:avLst/>
            </a:prstGeom>
          </p:spPr>
        </p:pic>
        <p:pic>
          <p:nvPicPr>
            <p:cNvPr id="10" name="図 9" descr="テーブル, 木製, 表面, モニター が含まれている画像&#10;&#10;AI によって生成されたコンテンツは間違っている可能性があります。">
              <a:extLst>
                <a:ext uri="{FF2B5EF4-FFF2-40B4-BE49-F238E27FC236}">
                  <a16:creationId xmlns:a16="http://schemas.microsoft.com/office/drawing/2014/main" id="{3C9AFD32-A5F0-580D-6B71-E3DAAC1570C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16200000">
              <a:off x="374611" y="1862814"/>
              <a:ext cx="2706301" cy="2736429"/>
            </a:xfrm>
            <a:prstGeom prst="rect">
              <a:avLst/>
            </a:prstGeom>
          </p:spPr>
        </p:pic>
        <p:pic>
          <p:nvPicPr>
            <p:cNvPr id="12" name="図 11" descr="屋内, 座る, ボックス, テーブル が含まれている画像&#10;&#10;AI によって生成されたコンテンツは間違っている可能性があります。">
              <a:extLst>
                <a:ext uri="{FF2B5EF4-FFF2-40B4-BE49-F238E27FC236}">
                  <a16:creationId xmlns:a16="http://schemas.microsoft.com/office/drawing/2014/main" id="{595685F3-BC1B-C4C2-9DF0-2A156DC7E8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9353" y="4294809"/>
              <a:ext cx="2525326" cy="1895743"/>
            </a:xfrm>
            <a:prstGeom prst="rect">
              <a:avLst/>
            </a:prstGeom>
          </p:spPr>
        </p:pic>
        <p:pic>
          <p:nvPicPr>
            <p:cNvPr id="25" name="図 24" descr="人の手&#10;&#10;AI によって生成されたコンテンツは間違っている可能性があります。">
              <a:extLst>
                <a:ext uri="{FF2B5EF4-FFF2-40B4-BE49-F238E27FC236}">
                  <a16:creationId xmlns:a16="http://schemas.microsoft.com/office/drawing/2014/main" id="{B02B0FAC-9822-7CC9-A4C8-17178A3EC84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06545" y="4689397"/>
              <a:ext cx="2121416" cy="1476678"/>
            </a:xfrm>
            <a:prstGeom prst="rect">
              <a:avLst/>
            </a:prstGeom>
          </p:spPr>
        </p:pic>
      </p:grpSp>
      <p:sp>
        <p:nvSpPr>
          <p:cNvPr id="4" name="リボン: 上に曲がる 3">
            <a:extLst>
              <a:ext uri="{FF2B5EF4-FFF2-40B4-BE49-F238E27FC236}">
                <a16:creationId xmlns:a16="http://schemas.microsoft.com/office/drawing/2014/main" id="{1A9B8AAD-CAE8-7D24-CB78-92F75FB831B8}"/>
              </a:ext>
            </a:extLst>
          </p:cNvPr>
          <p:cNvSpPr/>
          <p:nvPr/>
        </p:nvSpPr>
        <p:spPr>
          <a:xfrm>
            <a:off x="4875228" y="756866"/>
            <a:ext cx="1930448" cy="644170"/>
          </a:xfrm>
          <a:prstGeom prst="ribbon2">
            <a:avLst>
              <a:gd name="adj1" fmla="val 15035"/>
              <a:gd name="adj2" fmla="val 74669"/>
            </a:avLst>
          </a:prstGeom>
          <a:solidFill>
            <a:srgbClr val="E5000D"/>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万博出展</a:t>
            </a:r>
          </a:p>
        </p:txBody>
      </p:sp>
    </p:spTree>
    <p:extLst>
      <p:ext uri="{BB962C8B-B14F-4D97-AF65-F5344CB8AC3E}">
        <p14:creationId xmlns:p14="http://schemas.microsoft.com/office/powerpoint/2010/main" val="171536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E4DDC-F4EA-6C77-5A3B-B045939D7B4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FC3AE5E-D8D8-FB32-D60C-A104DC05F4B9}"/>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23282C5A-D81F-12E4-60F0-9827919AA3F1}"/>
              </a:ext>
            </a:extLst>
          </p:cNvPr>
          <p:cNvSpPr>
            <a:spLocks noGrp="1"/>
          </p:cNvSpPr>
          <p:nvPr>
            <p:ph type="sldNum" sz="quarter" idx="12"/>
          </p:nvPr>
        </p:nvSpPr>
        <p:spPr/>
        <p:txBody>
          <a:bodyPr/>
          <a:lstStyle/>
          <a:p>
            <a:fld id="{2AC069A8-8808-4EF8-B520-8CAD8EC66CB7}" type="slidenum">
              <a:rPr kumimoji="1" lang="ja-JP" altLang="en-US" smtClean="0"/>
              <a:t>3</a:t>
            </a:fld>
            <a:endParaRPr kumimoji="1" lang="ja-JP" altLang="en-US"/>
          </a:p>
        </p:txBody>
      </p:sp>
      <p:sp>
        <p:nvSpPr>
          <p:cNvPr id="7" name="四角形: 角を丸くする 6">
            <a:extLst>
              <a:ext uri="{FF2B5EF4-FFF2-40B4-BE49-F238E27FC236}">
                <a16:creationId xmlns:a16="http://schemas.microsoft.com/office/drawing/2014/main" id="{B3721B69-8752-E075-8AB6-783151EDD98B}"/>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デジタルヘルス</a:t>
            </a:r>
            <a:endParaRPr kumimoji="1" lang="en-US" altLang="ja-JP" b="1" dirty="0"/>
          </a:p>
        </p:txBody>
      </p:sp>
      <p:sp>
        <p:nvSpPr>
          <p:cNvPr id="3" name="テキスト ボックス 2">
            <a:extLst>
              <a:ext uri="{FF2B5EF4-FFF2-40B4-BE49-F238E27FC236}">
                <a16:creationId xmlns:a16="http://schemas.microsoft.com/office/drawing/2014/main" id="{87A19D14-6337-83C3-662C-A329C1A58B44}"/>
              </a:ext>
            </a:extLst>
          </p:cNvPr>
          <p:cNvSpPr txBox="1"/>
          <p:nvPr/>
        </p:nvSpPr>
        <p:spPr>
          <a:xfrm>
            <a:off x="322740" y="1616097"/>
            <a:ext cx="5964702" cy="400110"/>
          </a:xfrm>
          <a:prstGeom prst="rect">
            <a:avLst/>
          </a:prstGeom>
          <a:noFill/>
        </p:spPr>
        <p:txBody>
          <a:bodyPr wrap="square" rtlCol="0">
            <a:spAutoFit/>
          </a:bodyPr>
          <a:lstStyle/>
          <a:p>
            <a:r>
              <a:rPr kumimoji="1" lang="ja-JP" altLang="en-US" sz="2000" b="1" dirty="0"/>
              <a:t>株式会社サウンド＆ヴィジョンテクノロジーズ</a:t>
            </a:r>
          </a:p>
        </p:txBody>
      </p:sp>
      <p:pic>
        <p:nvPicPr>
          <p:cNvPr id="28" name="図 27" descr="屋内, 座る, カメラ, 小さい が含まれている画像&#10;&#10;AI によって生成されたコンテンツは間違っている可能性があります。">
            <a:extLst>
              <a:ext uri="{FF2B5EF4-FFF2-40B4-BE49-F238E27FC236}">
                <a16:creationId xmlns:a16="http://schemas.microsoft.com/office/drawing/2014/main" id="{0B5E080C-5BB0-1FEC-AD11-4BDE058A1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68" y="2123297"/>
            <a:ext cx="4857782" cy="3238104"/>
          </a:xfrm>
          <a:prstGeom prst="rect">
            <a:avLst/>
          </a:prstGeom>
        </p:spPr>
      </p:pic>
      <p:pic>
        <p:nvPicPr>
          <p:cNvPr id="30" name="図 29" descr="グラフィカル ユーザー インターフェイス, テキスト, ロゴ&#10;&#10;AI によって生成されたコンテンツは間違っている可能性があります。">
            <a:extLst>
              <a:ext uri="{FF2B5EF4-FFF2-40B4-BE49-F238E27FC236}">
                <a16:creationId xmlns:a16="http://schemas.microsoft.com/office/drawing/2014/main" id="{31DE1367-FC3D-93EF-A61F-8ED66DB6E6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0141" y="169709"/>
            <a:ext cx="3066336" cy="818615"/>
          </a:xfrm>
          <a:prstGeom prst="rect">
            <a:avLst/>
          </a:prstGeom>
        </p:spPr>
      </p:pic>
      <p:sp>
        <p:nvSpPr>
          <p:cNvPr id="31" name="テキスト ボックス 30">
            <a:extLst>
              <a:ext uri="{FF2B5EF4-FFF2-40B4-BE49-F238E27FC236}">
                <a16:creationId xmlns:a16="http://schemas.microsoft.com/office/drawing/2014/main" id="{A2FB8509-3FD8-E0DF-46C5-7A67A99F404B}"/>
              </a:ext>
            </a:extLst>
          </p:cNvPr>
          <p:cNvSpPr txBox="1"/>
          <p:nvPr/>
        </p:nvSpPr>
        <p:spPr>
          <a:xfrm>
            <a:off x="53228" y="5686262"/>
            <a:ext cx="6751543" cy="1169551"/>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en-US" altLang="ja-JP" dirty="0"/>
              <a:t>Care Cube</a:t>
            </a:r>
            <a:r>
              <a:rPr lang="ja-JP" altLang="en-US" dirty="0"/>
              <a:t>は、</a:t>
            </a:r>
            <a:r>
              <a:rPr lang="en-US" altLang="ja-JP" dirty="0"/>
              <a:t>3</a:t>
            </a:r>
            <a:r>
              <a:rPr lang="ja-JP" altLang="en-US" dirty="0"/>
              <a:t>秒の声をから声帯の振動を検出、解析し、ストレスやメンタルの健康状態を客観的にチェックする</a:t>
            </a:r>
          </a:p>
          <a:p>
            <a:r>
              <a:rPr lang="ja-JP" altLang="en-US" dirty="0"/>
              <a:t>サービスです。アンケートなど主観データに依存せず精度が高く、非接触・低コストで導入可能です。勤怠管理、アルコール検知器など</a:t>
            </a:r>
          </a:p>
          <a:p>
            <a:r>
              <a:rPr lang="ja-JP" altLang="en-US" dirty="0"/>
              <a:t>既存の製品、サービスとも連携でき、離職や事故リスク低減に寄与します。</a:t>
            </a:r>
          </a:p>
        </p:txBody>
      </p:sp>
      <p:sp>
        <p:nvSpPr>
          <p:cNvPr id="32" name="テキスト ボックス 31">
            <a:extLst>
              <a:ext uri="{FF2B5EF4-FFF2-40B4-BE49-F238E27FC236}">
                <a16:creationId xmlns:a16="http://schemas.microsoft.com/office/drawing/2014/main" id="{BC0C71D5-FD64-1DC0-D26C-F33245D089B7}"/>
              </a:ext>
            </a:extLst>
          </p:cNvPr>
          <p:cNvSpPr txBox="1"/>
          <p:nvPr/>
        </p:nvSpPr>
        <p:spPr>
          <a:xfrm>
            <a:off x="100796" y="8086356"/>
            <a:ext cx="6858000" cy="1569660"/>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4"/>
              </a:rPr>
              <a:t>https://sandvtechnologies.com/</a:t>
            </a:r>
            <a:endParaRPr kumimoji="1" lang="en-US" altLang="ja-JP" sz="1600" dirty="0"/>
          </a:p>
          <a:p>
            <a:r>
              <a:rPr kumimoji="1" lang="en-US" altLang="ja-JP" sz="1600" dirty="0"/>
              <a:t>Instagram</a:t>
            </a:r>
            <a:r>
              <a:rPr kumimoji="1" lang="ja-JP" altLang="en-US" sz="1600" dirty="0"/>
              <a:t>：</a:t>
            </a:r>
            <a:r>
              <a:rPr kumimoji="1" lang="en-US" altLang="ja-JP" sz="1600" dirty="0">
                <a:hlinkClick r:id="rId5"/>
              </a:rPr>
              <a:t>https://www.instagram.com/carecube_/</a:t>
            </a:r>
            <a:endParaRPr kumimoji="1" lang="en-US" altLang="ja-JP" sz="1600" dirty="0"/>
          </a:p>
          <a:p>
            <a:r>
              <a:rPr kumimoji="1" lang="ja-JP" altLang="en-US" sz="1600" dirty="0"/>
              <a:t>製品動画</a:t>
            </a:r>
            <a:r>
              <a:rPr kumimoji="1" lang="en-US" altLang="ja-JP" sz="1600" dirty="0"/>
              <a:t>URL</a:t>
            </a:r>
            <a:r>
              <a:rPr kumimoji="1" lang="ja-JP" altLang="en-US" sz="1600" dirty="0"/>
              <a:t>：</a:t>
            </a:r>
            <a:r>
              <a:rPr kumimoji="1" lang="en-US" altLang="ja-JP" sz="1600" dirty="0">
                <a:hlinkClick r:id="rId6"/>
              </a:rPr>
              <a:t>https://www.youtube.com/watch?v=MCmtkhmWtGA&amp;t=148s</a:t>
            </a:r>
            <a:endParaRPr kumimoji="1" lang="en-US" altLang="ja-JP" sz="1600" dirty="0"/>
          </a:p>
          <a:p>
            <a:r>
              <a:rPr kumimoji="1" lang="en-US" altLang="ja-JP" sz="1600" dirty="0">
                <a:hlinkClick r:id="rId7"/>
              </a:rPr>
              <a:t>https://www.youtube.com/@Carecube2024</a:t>
            </a:r>
            <a:endParaRPr kumimoji="1" lang="en-US" altLang="ja-JP" sz="1600" dirty="0"/>
          </a:p>
          <a:p>
            <a:endParaRPr kumimoji="1" lang="en-US" altLang="ja-JP" sz="1600" dirty="0"/>
          </a:p>
        </p:txBody>
      </p:sp>
      <p:sp>
        <p:nvSpPr>
          <p:cNvPr id="4" name="リボン: 上に曲がる 3">
            <a:extLst>
              <a:ext uri="{FF2B5EF4-FFF2-40B4-BE49-F238E27FC236}">
                <a16:creationId xmlns:a16="http://schemas.microsoft.com/office/drawing/2014/main" id="{A1485B84-92E1-79FB-084D-61D22FFFC5C6}"/>
              </a:ext>
            </a:extLst>
          </p:cNvPr>
          <p:cNvSpPr/>
          <p:nvPr/>
        </p:nvSpPr>
        <p:spPr>
          <a:xfrm>
            <a:off x="4875228" y="770118"/>
            <a:ext cx="1930448" cy="644170"/>
          </a:xfrm>
          <a:prstGeom prst="ribbon2">
            <a:avLst>
              <a:gd name="adj1" fmla="val 15035"/>
              <a:gd name="adj2" fmla="val 74669"/>
            </a:avLst>
          </a:prstGeom>
          <a:solidFill>
            <a:srgbClr val="E5000D"/>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万博出展</a:t>
            </a:r>
          </a:p>
        </p:txBody>
      </p:sp>
    </p:spTree>
    <p:extLst>
      <p:ext uri="{BB962C8B-B14F-4D97-AF65-F5344CB8AC3E}">
        <p14:creationId xmlns:p14="http://schemas.microsoft.com/office/powerpoint/2010/main" val="236625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74284-37EC-C9B0-74EB-73E8DB481EC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B9BCA66-D50C-39E9-DEC7-6507E18362D3}"/>
              </a:ext>
            </a:extLst>
          </p:cNvPr>
          <p:cNvSpPr/>
          <p:nvPr/>
        </p:nvSpPr>
        <p:spPr>
          <a:xfrm>
            <a:off x="0" y="0"/>
            <a:ext cx="6858000" cy="9906000"/>
          </a:xfrm>
          <a:prstGeom prst="rect">
            <a:avLst/>
          </a:prstGeom>
          <a:noFill/>
          <a:ln w="57150">
            <a:solidFill>
              <a:srgbClr val="036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99C27A9D-C2A8-7B27-6A8E-76DE7088CE17}"/>
              </a:ext>
            </a:extLst>
          </p:cNvPr>
          <p:cNvSpPr>
            <a:spLocks noGrp="1"/>
          </p:cNvSpPr>
          <p:nvPr>
            <p:ph type="sldNum" sz="quarter" idx="12"/>
          </p:nvPr>
        </p:nvSpPr>
        <p:spPr/>
        <p:txBody>
          <a:bodyPr/>
          <a:lstStyle/>
          <a:p>
            <a:fld id="{2AC069A8-8808-4EF8-B520-8CAD8EC66CB7}" type="slidenum">
              <a:rPr kumimoji="1" lang="ja-JP" altLang="en-US" smtClean="0"/>
              <a:t>4</a:t>
            </a:fld>
            <a:endParaRPr kumimoji="1" lang="ja-JP" altLang="en-US"/>
          </a:p>
        </p:txBody>
      </p:sp>
      <p:sp>
        <p:nvSpPr>
          <p:cNvPr id="7" name="四角形: 角を丸くする 6">
            <a:extLst>
              <a:ext uri="{FF2B5EF4-FFF2-40B4-BE49-F238E27FC236}">
                <a16:creationId xmlns:a16="http://schemas.microsoft.com/office/drawing/2014/main" id="{C082B7C8-B0A9-FAB5-1D1D-E27AC5F0186C}"/>
              </a:ext>
            </a:extLst>
          </p:cNvPr>
          <p:cNvSpPr/>
          <p:nvPr/>
        </p:nvSpPr>
        <p:spPr>
          <a:xfrm>
            <a:off x="4602480" y="169709"/>
            <a:ext cx="2164124" cy="527403"/>
          </a:xfrm>
          <a:prstGeom prst="roundRect">
            <a:avLst/>
          </a:prstGeom>
          <a:solidFill>
            <a:srgbClr val="036EB8"/>
          </a:solidFill>
          <a:ln>
            <a:solidFill>
              <a:srgbClr val="036EB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デジタルヘルス</a:t>
            </a:r>
            <a:endParaRPr kumimoji="1" lang="en-US" altLang="ja-JP" b="1" dirty="0"/>
          </a:p>
        </p:txBody>
      </p:sp>
      <p:sp>
        <p:nvSpPr>
          <p:cNvPr id="3" name="テキスト ボックス 2">
            <a:extLst>
              <a:ext uri="{FF2B5EF4-FFF2-40B4-BE49-F238E27FC236}">
                <a16:creationId xmlns:a16="http://schemas.microsoft.com/office/drawing/2014/main" id="{F4DC3D30-413D-C5C3-324A-8A8E8C0B9E40}"/>
              </a:ext>
            </a:extLst>
          </p:cNvPr>
          <p:cNvSpPr txBox="1"/>
          <p:nvPr/>
        </p:nvSpPr>
        <p:spPr>
          <a:xfrm>
            <a:off x="329418" y="1082877"/>
            <a:ext cx="5964702" cy="400110"/>
          </a:xfrm>
          <a:prstGeom prst="rect">
            <a:avLst/>
          </a:prstGeom>
          <a:noFill/>
        </p:spPr>
        <p:txBody>
          <a:bodyPr wrap="square" rtlCol="0">
            <a:spAutoFit/>
          </a:bodyPr>
          <a:lstStyle/>
          <a:p>
            <a:r>
              <a:rPr kumimoji="1" lang="ja-JP" altLang="en-US" sz="2000" b="1" dirty="0"/>
              <a:t>株式会社</a:t>
            </a:r>
            <a:r>
              <a:rPr kumimoji="1" lang="en-US" altLang="ja-JP" sz="2000" b="1" dirty="0"/>
              <a:t>Fiber Medicine</a:t>
            </a:r>
            <a:endParaRPr kumimoji="1" lang="ja-JP" altLang="en-US" sz="2000" b="1" dirty="0"/>
          </a:p>
        </p:txBody>
      </p:sp>
      <p:sp>
        <p:nvSpPr>
          <p:cNvPr id="31" name="テキスト ボックス 30">
            <a:extLst>
              <a:ext uri="{FF2B5EF4-FFF2-40B4-BE49-F238E27FC236}">
                <a16:creationId xmlns:a16="http://schemas.microsoft.com/office/drawing/2014/main" id="{4C40665D-EF8E-8452-AC82-9F2F915C567C}"/>
              </a:ext>
            </a:extLst>
          </p:cNvPr>
          <p:cNvSpPr txBox="1"/>
          <p:nvPr/>
        </p:nvSpPr>
        <p:spPr>
          <a:xfrm>
            <a:off x="45720" y="6806197"/>
            <a:ext cx="6751543" cy="1169551"/>
          </a:xfrm>
          <a:prstGeom prst="rect">
            <a:avLst/>
          </a:prstGeom>
          <a:noFill/>
        </p:spPr>
        <p:txBody>
          <a:bodyPr wrap="square">
            <a:spAutoFit/>
          </a:bodyPr>
          <a:lstStyle>
            <a:defPPr>
              <a:defRPr lang="en-US"/>
            </a:defPPr>
            <a:lvl1pPr fontAlgn="base">
              <a:defRPr sz="1400" b="0" i="0">
                <a:solidFill>
                  <a:srgbClr val="242424"/>
                </a:solidFill>
                <a:effectLst/>
                <a:latin typeface="Segoe UI" panose="020B0502040204020203" pitchFamily="34" charset="0"/>
              </a:defRPr>
            </a:lvl1pPr>
          </a:lstStyle>
          <a:p>
            <a:r>
              <a:rPr lang="ja-JP" altLang="en-US" dirty="0"/>
              <a:t>歯科医院へいかずとも健康診断時に唾液を提出するだけで検査ができる「歯周病リスク診断検査」を活用した未来の健康診断を紹介します。そのほか、歯周病の恐ろしさや口腔衛生の大切さについて楽しく学べる展示などを通して、歯周病の早期発見、</a:t>
            </a:r>
            <a:r>
              <a:rPr lang="en-US" altLang="ja-JP" dirty="0"/>
              <a:t>QOL</a:t>
            </a:r>
            <a:r>
              <a:rPr lang="ja-JP" altLang="en-US" dirty="0"/>
              <a:t>（生活の質）向上、医療費抑制などに貢献する新たなヘルスケアを提案します。</a:t>
            </a:r>
          </a:p>
        </p:txBody>
      </p:sp>
      <p:sp>
        <p:nvSpPr>
          <p:cNvPr id="32" name="テキスト ボックス 31">
            <a:extLst>
              <a:ext uri="{FF2B5EF4-FFF2-40B4-BE49-F238E27FC236}">
                <a16:creationId xmlns:a16="http://schemas.microsoft.com/office/drawing/2014/main" id="{684AC0D9-6749-B0D6-04B9-4279D5BE6DE4}"/>
              </a:ext>
            </a:extLst>
          </p:cNvPr>
          <p:cNvSpPr txBox="1"/>
          <p:nvPr/>
        </p:nvSpPr>
        <p:spPr>
          <a:xfrm>
            <a:off x="100796" y="8086356"/>
            <a:ext cx="6858000" cy="1569660"/>
          </a:xfrm>
          <a:prstGeom prst="rect">
            <a:avLst/>
          </a:prstGeom>
          <a:noFill/>
        </p:spPr>
        <p:txBody>
          <a:bodyPr wrap="square" rtlCol="0">
            <a:spAutoFit/>
          </a:bodyPr>
          <a:lstStyle/>
          <a:p>
            <a:r>
              <a:rPr kumimoji="1" lang="ja-JP" altLang="en-US" sz="1600" dirty="0"/>
              <a:t>企業サイト</a:t>
            </a:r>
            <a:r>
              <a:rPr kumimoji="1" lang="en-US" altLang="ja-JP" sz="1600" dirty="0"/>
              <a:t>URL</a:t>
            </a:r>
            <a:r>
              <a:rPr kumimoji="1" lang="ja-JP" altLang="en-US" sz="1600" dirty="0"/>
              <a:t>：</a:t>
            </a:r>
            <a:r>
              <a:rPr kumimoji="1" lang="en-US" altLang="ja-JP" sz="1600" dirty="0">
                <a:hlinkClick r:id="rId2"/>
              </a:rPr>
              <a:t>http://fiber-medicine.co.jp/#</a:t>
            </a:r>
            <a:endParaRPr kumimoji="1" lang="en-US" altLang="ja-JP" sz="1600" dirty="0"/>
          </a:p>
          <a:p>
            <a:r>
              <a:rPr kumimoji="1" lang="ja-JP" altLang="en-US" sz="1600" dirty="0"/>
              <a:t>大阪・関西万博サイト：</a:t>
            </a:r>
            <a:r>
              <a:rPr kumimoji="1" lang="en-US" altLang="ja-JP" sz="1600" dirty="0">
                <a:hlinkClick r:id="rId3"/>
              </a:rPr>
              <a:t>https://fiber-medicine.sakura.ne.jp/expo-2025.html</a:t>
            </a:r>
            <a:endParaRPr kumimoji="1" lang="en-US" altLang="ja-JP" sz="1600" dirty="0"/>
          </a:p>
          <a:p>
            <a:r>
              <a:rPr kumimoji="1" lang="ja-JP" altLang="en-US" sz="1600" dirty="0"/>
              <a:t>　┗日本語サイト：</a:t>
            </a:r>
            <a:r>
              <a:rPr kumimoji="1" lang="en-US" altLang="ja-JP" sz="1600" dirty="0">
                <a:hlinkClick r:id="rId4"/>
              </a:rPr>
              <a:t>https://fiber-medicine.sakura.ne.jp/japanese.html</a:t>
            </a:r>
            <a:endParaRPr kumimoji="1" lang="en-US" altLang="ja-JP" sz="1600" dirty="0"/>
          </a:p>
          <a:p>
            <a:r>
              <a:rPr kumimoji="1" lang="ja-JP" altLang="en-US" sz="1600" dirty="0"/>
              <a:t>製品動画</a:t>
            </a:r>
            <a:r>
              <a:rPr kumimoji="1" lang="en-US" altLang="ja-JP" sz="1600" dirty="0"/>
              <a:t>URL</a:t>
            </a:r>
            <a:r>
              <a:rPr kumimoji="1" lang="ja-JP" altLang="en-US" sz="1600" dirty="0"/>
              <a:t>：</a:t>
            </a:r>
            <a:r>
              <a:rPr kumimoji="1" lang="en-US" altLang="ja-JP" sz="1600" dirty="0">
                <a:hlinkClick r:id="rId5"/>
              </a:rPr>
              <a:t>https://www.youtube.com/watch?v=PlqHMC56Www&amp;t=4s</a:t>
            </a:r>
            <a:endParaRPr kumimoji="1" lang="en-US" altLang="ja-JP" sz="1600" dirty="0"/>
          </a:p>
          <a:p>
            <a:endParaRPr kumimoji="1" lang="en-US" altLang="ja-JP" sz="1600" dirty="0"/>
          </a:p>
        </p:txBody>
      </p:sp>
      <p:pic>
        <p:nvPicPr>
          <p:cNvPr id="35" name="図 34">
            <a:extLst>
              <a:ext uri="{FF2B5EF4-FFF2-40B4-BE49-F238E27FC236}">
                <a16:creationId xmlns:a16="http://schemas.microsoft.com/office/drawing/2014/main" id="{00000000-0008-0000-0000-000002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 y="57731"/>
            <a:ext cx="4453019" cy="654621"/>
          </a:xfrm>
          <a:prstGeom prst="rect">
            <a:avLst/>
          </a:prstGeom>
        </p:spPr>
      </p:pic>
      <p:pic>
        <p:nvPicPr>
          <p:cNvPr id="36" name="図 35">
            <a:extLst>
              <a:ext uri="{FF2B5EF4-FFF2-40B4-BE49-F238E27FC236}">
                <a16:creationId xmlns:a16="http://schemas.microsoft.com/office/drawing/2014/main" id="{00000000-0008-0000-0200-00000200000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04815" y="4600420"/>
            <a:ext cx="2411226" cy="2089599"/>
          </a:xfrm>
          <a:prstGeom prst="rect">
            <a:avLst/>
          </a:prstGeom>
        </p:spPr>
      </p:pic>
      <p:pic>
        <p:nvPicPr>
          <p:cNvPr id="38" name="図 37">
            <a:extLst>
              <a:ext uri="{FF2B5EF4-FFF2-40B4-BE49-F238E27FC236}">
                <a16:creationId xmlns:a16="http://schemas.microsoft.com/office/drawing/2014/main" id="{83734FEB-5180-EB28-F215-2C400910A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494" y="1653789"/>
            <a:ext cx="5528464" cy="2790475"/>
          </a:xfrm>
          <a:prstGeom prst="rect">
            <a:avLst/>
          </a:prstGeom>
        </p:spPr>
      </p:pic>
      <p:pic>
        <p:nvPicPr>
          <p:cNvPr id="40" name="図 39">
            <a:extLst>
              <a:ext uri="{FF2B5EF4-FFF2-40B4-BE49-F238E27FC236}">
                <a16:creationId xmlns:a16="http://schemas.microsoft.com/office/drawing/2014/main" id="{C56C3DCC-3AC8-6643-C4F1-2211E5C82F4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4789" y="5001733"/>
            <a:ext cx="3509011" cy="840482"/>
          </a:xfrm>
          <a:prstGeom prst="rect">
            <a:avLst/>
          </a:prstGeom>
        </p:spPr>
      </p:pic>
      <p:pic>
        <p:nvPicPr>
          <p:cNvPr id="41" name="図 40">
            <a:extLst>
              <a:ext uri="{FF2B5EF4-FFF2-40B4-BE49-F238E27FC236}">
                <a16:creationId xmlns:a16="http://schemas.microsoft.com/office/drawing/2014/main" id="{C4A62C66-D640-912F-A4FC-748D43E79A3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16200000">
            <a:off x="3582308" y="5435454"/>
            <a:ext cx="403781" cy="270046"/>
          </a:xfrm>
          <a:prstGeom prst="rect">
            <a:avLst/>
          </a:prstGeom>
        </p:spPr>
      </p:pic>
      <p:sp>
        <p:nvSpPr>
          <p:cNvPr id="4" name="リボン: 上に曲がる 3">
            <a:extLst>
              <a:ext uri="{FF2B5EF4-FFF2-40B4-BE49-F238E27FC236}">
                <a16:creationId xmlns:a16="http://schemas.microsoft.com/office/drawing/2014/main" id="{806662E2-DC88-9D7D-3DDE-94D564B4CC1A}"/>
              </a:ext>
            </a:extLst>
          </p:cNvPr>
          <p:cNvSpPr/>
          <p:nvPr/>
        </p:nvSpPr>
        <p:spPr>
          <a:xfrm>
            <a:off x="4875228" y="756866"/>
            <a:ext cx="1930448" cy="644170"/>
          </a:xfrm>
          <a:prstGeom prst="ribbon2">
            <a:avLst>
              <a:gd name="adj1" fmla="val 15035"/>
              <a:gd name="adj2" fmla="val 74669"/>
            </a:avLst>
          </a:prstGeom>
          <a:solidFill>
            <a:srgbClr val="E5000D"/>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万博出展</a:t>
            </a:r>
          </a:p>
        </p:txBody>
      </p:sp>
    </p:spTree>
    <p:extLst>
      <p:ext uri="{BB962C8B-B14F-4D97-AF65-F5344CB8AC3E}">
        <p14:creationId xmlns:p14="http://schemas.microsoft.com/office/powerpoint/2010/main" val="19808129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2315</TotalTime>
  <Words>665</Words>
  <Application>Microsoft Office PowerPoint</Application>
  <PresentationFormat>A4 210 x 297 mm</PresentationFormat>
  <Paragraphs>56</Paragraphs>
  <Slides>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游ゴシック</vt:lpstr>
      <vt:lpstr>Aptos</vt:lpstr>
      <vt:lpstr>Aptos Display</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横地 佑介 プロダク Ｐ関一部 Ｐ関一一</dc:creator>
  <cp:lastModifiedBy>横地 佑介 プロダク Ｐ関一部 Ｐ関一一</cp:lastModifiedBy>
  <cp:revision>15</cp:revision>
  <dcterms:created xsi:type="dcterms:W3CDTF">2025-09-01T04:36:41Z</dcterms:created>
  <dcterms:modified xsi:type="dcterms:W3CDTF">2025-09-05T14:43:14Z</dcterms:modified>
</cp:coreProperties>
</file>