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8"/>
  </p:notesMasterIdLst>
  <p:sldIdLst>
    <p:sldId id="260" r:id="rId2"/>
    <p:sldId id="292" r:id="rId3"/>
    <p:sldId id="296" r:id="rId4"/>
    <p:sldId id="295" r:id="rId5"/>
    <p:sldId id="293" r:id="rId6"/>
    <p:sldId id="291"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0D"/>
    <a:srgbClr val="036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0" autoAdjust="0"/>
    <p:restoredTop sz="94660"/>
  </p:normalViewPr>
  <p:slideViewPr>
    <p:cSldViewPr snapToGrid="0">
      <p:cViewPr varScale="1">
        <p:scale>
          <a:sx n="58" d="100"/>
          <a:sy n="58" d="100"/>
        </p:scale>
        <p:origin x="2611" y="27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5CB33-4B4D-4A32-83D9-8F622728A604}" type="datetimeFigureOut">
              <a:rPr kumimoji="1" lang="ja-JP" altLang="en-US" smtClean="0"/>
              <a:t>2025/9/11</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01CDF-4AF0-401D-A659-F2A7B9540C32}" type="slidenum">
              <a:rPr kumimoji="1" lang="ja-JP" altLang="en-US" smtClean="0"/>
              <a:t>‹#›</a:t>
            </a:fld>
            <a:endParaRPr kumimoji="1" lang="ja-JP" altLang="en-US"/>
          </a:p>
        </p:txBody>
      </p:sp>
    </p:spTree>
    <p:extLst>
      <p:ext uri="{BB962C8B-B14F-4D97-AF65-F5344CB8AC3E}">
        <p14:creationId xmlns:p14="http://schemas.microsoft.com/office/powerpoint/2010/main" val="33970768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7E09E8C-9B27-4D0F-80CB-45E8BBCB4DFC}" type="datetime1">
              <a:rPr kumimoji="1" lang="ja-JP" altLang="en-US" smtClean="0"/>
              <a:t>2025/9/11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3911605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E593C3F-326D-41C4-8C35-C1602F6409A7}" type="datetime1">
              <a:rPr kumimoji="1" lang="ja-JP" altLang="en-US" smtClean="0"/>
              <a:t>2025/9/11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41663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CC518A-520F-4FB9-A123-38A09991E0C5}" type="datetime1">
              <a:rPr kumimoji="1" lang="ja-JP" altLang="en-US" smtClean="0"/>
              <a:t>2025/9/11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115121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D039F8-813B-4192-84D2-0A3D532E9B41}" type="datetime1">
              <a:rPr kumimoji="1" lang="ja-JP" altLang="en-US" smtClean="0"/>
              <a:t>2025/9/11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426070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FA8352-7D91-464C-9A02-DC5E92EBEE94}" type="datetime1">
              <a:rPr kumimoji="1" lang="ja-JP" altLang="en-US" smtClean="0"/>
              <a:t>2025/9/11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05559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1EEADE-CE5F-4D4F-9F3E-66785DDC5052}" type="datetime1">
              <a:rPr kumimoji="1" lang="ja-JP" altLang="en-US" smtClean="0"/>
              <a:t>2025/9/11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34630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532D88-F9AF-418C-93CA-8B2FC3EEAAA3}" type="datetime1">
              <a:rPr kumimoji="1" lang="ja-JP" altLang="en-US" smtClean="0"/>
              <a:t>2025/9/11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34724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A5213E-83F8-4846-9235-FB2B7257FBB0}" type="datetime1">
              <a:rPr kumimoji="1" lang="ja-JP" altLang="en-US" smtClean="0"/>
              <a:t>2025/9/11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5314950" y="9377892"/>
            <a:ext cx="1543050" cy="527403"/>
          </a:xfrm>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96055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2C256-4B4F-475F-8733-788DA6EA639D}" type="datetime1">
              <a:rPr kumimoji="1" lang="ja-JP" altLang="en-US" smtClean="0"/>
              <a:t>2025/9/11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118489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0A1553-F6AD-472D-A58A-ADA7DEBE4766}" type="datetime1">
              <a:rPr kumimoji="1" lang="ja-JP" altLang="en-US" smtClean="0"/>
              <a:t>2025/9/11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51251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554A117-C2F2-4F07-AEFB-139E7111A570}" type="datetime1">
              <a:rPr kumimoji="1" lang="ja-JP" altLang="en-US" smtClean="0"/>
              <a:t>2025/9/11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17238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C8779451-C4D0-4424-96EA-BF270F21496A}" type="datetime1">
              <a:rPr kumimoji="1" lang="ja-JP" altLang="en-US" smtClean="0"/>
              <a:t>2025/9/11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637561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reprua.jp/" TargetMode="Externa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wkento.awi.co.jp/" TargetMode="Externa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reenheart-intl.com/" TargetMode="Externa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mercari-shops.com/shops/VLGvKYU89yL445ZpHaeY7a" TargetMode="External"/><Relationship Id="rId2" Type="http://schemas.openxmlformats.org/officeDocument/2006/relationships/hyperlink" Target="https://navative.base.shop/" TargetMode="Externa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hyperlink" Target="https://youtu.be/0ChRi2U8qsU" TargetMode="External"/><Relationship Id="rId2" Type="http://schemas.openxmlformats.org/officeDocument/2006/relationships/hyperlink" Target="https://ptech.jp/products/" TargetMode="Externa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8C54B1C3-CADA-BC19-BDFD-C6EBA0412E48}"/>
              </a:ext>
            </a:extLst>
          </p:cNvPr>
          <p:cNvGrpSpPr/>
          <p:nvPr/>
        </p:nvGrpSpPr>
        <p:grpSpPr>
          <a:xfrm>
            <a:off x="1043694" y="2079225"/>
            <a:ext cx="4770611" cy="3378200"/>
            <a:chOff x="1308100" y="2260600"/>
            <a:chExt cx="4203699" cy="2976754"/>
          </a:xfrm>
        </p:grpSpPr>
        <p:pic>
          <p:nvPicPr>
            <p:cNvPr id="4" name="図 3">
              <a:extLst>
                <a:ext uri="{FF2B5EF4-FFF2-40B4-BE49-F238E27FC236}">
                  <a16:creationId xmlns:a16="http://schemas.microsoft.com/office/drawing/2014/main" id="{C1B381C0-A3F2-0DD2-BA27-745B36875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944" y="2420745"/>
              <a:ext cx="4020111" cy="2753109"/>
            </a:xfrm>
            <a:prstGeom prst="rect">
              <a:avLst/>
            </a:prstGeom>
          </p:spPr>
        </p:pic>
        <p:sp>
          <p:nvSpPr>
            <p:cNvPr id="5" name="正方形/長方形 4">
              <a:extLst>
                <a:ext uri="{FF2B5EF4-FFF2-40B4-BE49-F238E27FC236}">
                  <a16:creationId xmlns:a16="http://schemas.microsoft.com/office/drawing/2014/main" id="{E83D0E59-B4F5-8667-754A-530D299E15F5}"/>
                </a:ext>
              </a:extLst>
            </p:cNvPr>
            <p:cNvSpPr/>
            <p:nvPr/>
          </p:nvSpPr>
          <p:spPr>
            <a:xfrm>
              <a:off x="1308100" y="2260600"/>
              <a:ext cx="3289300" cy="444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2089F06-AE57-A04E-92CE-315C62482291}"/>
                </a:ext>
              </a:extLst>
            </p:cNvPr>
            <p:cNvSpPr/>
            <p:nvPr/>
          </p:nvSpPr>
          <p:spPr>
            <a:xfrm>
              <a:off x="1524000" y="2403090"/>
              <a:ext cx="1155700" cy="444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2A591CD-C9C9-3587-A698-8CB6596ED9DE}"/>
                </a:ext>
              </a:extLst>
            </p:cNvPr>
            <p:cNvSpPr/>
            <p:nvPr/>
          </p:nvSpPr>
          <p:spPr>
            <a:xfrm>
              <a:off x="1418944" y="4257290"/>
              <a:ext cx="193956" cy="6957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DC0F935-5FA1-736E-D5CB-C5B4F6199A80}"/>
                </a:ext>
              </a:extLst>
            </p:cNvPr>
            <p:cNvSpPr/>
            <p:nvPr/>
          </p:nvSpPr>
          <p:spPr>
            <a:xfrm>
              <a:off x="5317843" y="4541644"/>
              <a:ext cx="193956" cy="6957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図 9">
            <a:extLst>
              <a:ext uri="{FF2B5EF4-FFF2-40B4-BE49-F238E27FC236}">
                <a16:creationId xmlns:a16="http://schemas.microsoft.com/office/drawing/2014/main" id="{24DF3AE3-C9AA-5356-547D-90F5DC4BB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35" y="76826"/>
            <a:ext cx="1305065" cy="1404498"/>
          </a:xfrm>
          <a:prstGeom prst="rect">
            <a:avLst/>
          </a:prstGeom>
        </p:spPr>
      </p:pic>
      <p:sp>
        <p:nvSpPr>
          <p:cNvPr id="11" name="テキスト ボックス 10">
            <a:extLst>
              <a:ext uri="{FF2B5EF4-FFF2-40B4-BE49-F238E27FC236}">
                <a16:creationId xmlns:a16="http://schemas.microsoft.com/office/drawing/2014/main" id="{5060F68D-59D1-EE0B-6CA7-9AED8E6C9A29}"/>
              </a:ext>
            </a:extLst>
          </p:cNvPr>
          <p:cNvSpPr txBox="1"/>
          <p:nvPr/>
        </p:nvSpPr>
        <p:spPr>
          <a:xfrm>
            <a:off x="0" y="6092814"/>
            <a:ext cx="6858000" cy="1499193"/>
          </a:xfrm>
          <a:prstGeom prst="rect">
            <a:avLst/>
          </a:prstGeom>
          <a:noFill/>
        </p:spPr>
        <p:txBody>
          <a:bodyPr wrap="square" rtlCol="0">
            <a:spAutoFit/>
          </a:bodyPr>
          <a:lstStyle/>
          <a:p>
            <a:pPr algn="ctr">
              <a:lnSpc>
                <a:spcPct val="150000"/>
              </a:lnSpc>
            </a:pPr>
            <a:r>
              <a:rPr kumimoji="1" lang="ja-JP" altLang="en-US" sz="3200" b="1" dirty="0"/>
              <a:t>出展内容詳細一覧</a:t>
            </a:r>
            <a:endParaRPr kumimoji="1" lang="en-US" altLang="ja-JP" sz="3200" b="1" dirty="0"/>
          </a:p>
          <a:p>
            <a:pPr algn="ctr">
              <a:lnSpc>
                <a:spcPct val="150000"/>
              </a:lnSpc>
            </a:pPr>
            <a:r>
              <a:rPr kumimoji="1" lang="ja-JP" altLang="en-US" sz="3200" b="1" dirty="0"/>
              <a:t>アンチエイジング</a:t>
            </a:r>
          </a:p>
        </p:txBody>
      </p:sp>
      <p:sp>
        <p:nvSpPr>
          <p:cNvPr id="12" name="正方形/長方形 11">
            <a:extLst>
              <a:ext uri="{FF2B5EF4-FFF2-40B4-BE49-F238E27FC236}">
                <a16:creationId xmlns:a16="http://schemas.microsoft.com/office/drawing/2014/main" id="{C150F2F0-281F-AEB5-5204-86A64711DEA4}"/>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252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42608-685D-ECB3-1104-7DB031B35AE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BFB1D3FC-9492-70DB-D324-D1E54C47F1E5}"/>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A8289A4B-1285-F9AC-E7BC-7C5BAB217B29}"/>
              </a:ext>
            </a:extLst>
          </p:cNvPr>
          <p:cNvSpPr>
            <a:spLocks noGrp="1"/>
          </p:cNvSpPr>
          <p:nvPr>
            <p:ph type="sldNum" sz="quarter" idx="12"/>
          </p:nvPr>
        </p:nvSpPr>
        <p:spPr/>
        <p:txBody>
          <a:bodyPr/>
          <a:lstStyle/>
          <a:p>
            <a:fld id="{2AC069A8-8808-4EF8-B520-8CAD8EC66CB7}" type="slidenum">
              <a:rPr kumimoji="1" lang="ja-JP" altLang="en-US" smtClean="0"/>
              <a:t>1</a:t>
            </a:fld>
            <a:endParaRPr kumimoji="1" lang="ja-JP" altLang="en-US"/>
          </a:p>
        </p:txBody>
      </p:sp>
      <p:sp>
        <p:nvSpPr>
          <p:cNvPr id="3" name="テキスト ボックス 2">
            <a:extLst>
              <a:ext uri="{FF2B5EF4-FFF2-40B4-BE49-F238E27FC236}">
                <a16:creationId xmlns:a16="http://schemas.microsoft.com/office/drawing/2014/main" id="{550AACE4-5660-FA28-191A-17C7C3D790C2}"/>
              </a:ext>
            </a:extLst>
          </p:cNvPr>
          <p:cNvSpPr txBox="1"/>
          <p:nvPr/>
        </p:nvSpPr>
        <p:spPr>
          <a:xfrm>
            <a:off x="359898" y="1116266"/>
            <a:ext cx="4455941" cy="707886"/>
          </a:xfrm>
          <a:prstGeom prst="rect">
            <a:avLst/>
          </a:prstGeom>
          <a:noFill/>
        </p:spPr>
        <p:txBody>
          <a:bodyPr wrap="square" rtlCol="0">
            <a:spAutoFit/>
          </a:bodyPr>
          <a:lstStyle/>
          <a:p>
            <a:r>
              <a:rPr kumimoji="1" lang="ja-JP" altLang="en-US" sz="2000" b="1" dirty="0"/>
              <a:t>株式会社</a:t>
            </a:r>
            <a:r>
              <a:rPr kumimoji="1" lang="en-US" altLang="ja-JP" sz="2000" b="1" dirty="0"/>
              <a:t>Inner Resource</a:t>
            </a:r>
          </a:p>
          <a:p>
            <a:endParaRPr kumimoji="1" lang="ja-JP" altLang="en-US" sz="2000" b="1" dirty="0"/>
          </a:p>
        </p:txBody>
      </p:sp>
      <p:sp>
        <p:nvSpPr>
          <p:cNvPr id="16" name="テキスト ボックス 15">
            <a:extLst>
              <a:ext uri="{FF2B5EF4-FFF2-40B4-BE49-F238E27FC236}">
                <a16:creationId xmlns:a16="http://schemas.microsoft.com/office/drawing/2014/main" id="{128AFBA2-B0D2-654B-2F85-EB166A1E4FD3}"/>
              </a:ext>
            </a:extLst>
          </p:cNvPr>
          <p:cNvSpPr txBox="1"/>
          <p:nvPr/>
        </p:nvSpPr>
        <p:spPr>
          <a:xfrm>
            <a:off x="112476" y="8139535"/>
            <a:ext cx="6492262" cy="584775"/>
          </a:xfrm>
          <a:prstGeom prst="rect">
            <a:avLst/>
          </a:prstGeom>
          <a:noFill/>
        </p:spPr>
        <p:txBody>
          <a:bodyPr wrap="square" rtlCol="0">
            <a:spAutoFit/>
          </a:bodyPr>
          <a:lstStyle/>
          <a:p>
            <a:r>
              <a:rPr kumimoji="1" lang="ja-JP" altLang="en-US" sz="1600" dirty="0"/>
              <a:t>企業サイト</a:t>
            </a:r>
            <a:r>
              <a:rPr kumimoji="1" lang="en-US" altLang="ja-JP" sz="1600" dirty="0"/>
              <a:t>URL</a:t>
            </a:r>
            <a:r>
              <a:rPr kumimoji="1" lang="ja-JP" altLang="en-US" sz="1600" dirty="0"/>
              <a:t>：</a:t>
            </a:r>
            <a:r>
              <a:rPr kumimoji="1" lang="en-US" altLang="ja-JP" sz="1600" dirty="0">
                <a:hlinkClick r:id="rId2"/>
              </a:rPr>
              <a:t>https://reprua.jp/</a:t>
            </a:r>
            <a:endParaRPr kumimoji="1" lang="en-US" altLang="ja-JP" sz="1600" dirty="0"/>
          </a:p>
          <a:p>
            <a:endParaRPr kumimoji="1" lang="en-US" altLang="ja-JP" sz="1600" dirty="0"/>
          </a:p>
        </p:txBody>
      </p:sp>
      <p:sp>
        <p:nvSpPr>
          <p:cNvPr id="15" name="テキスト ボックス 14">
            <a:extLst>
              <a:ext uri="{FF2B5EF4-FFF2-40B4-BE49-F238E27FC236}">
                <a16:creationId xmlns:a16="http://schemas.microsoft.com/office/drawing/2014/main" id="{00DA452E-61C7-1930-D3FE-9F778F5568EB}"/>
              </a:ext>
            </a:extLst>
          </p:cNvPr>
          <p:cNvSpPr txBox="1"/>
          <p:nvPr/>
        </p:nvSpPr>
        <p:spPr>
          <a:xfrm>
            <a:off x="112476" y="6490425"/>
            <a:ext cx="6745523" cy="1384995"/>
          </a:xfrm>
          <a:prstGeom prst="rect">
            <a:avLst/>
          </a:prstGeom>
          <a:noFill/>
        </p:spPr>
        <p:txBody>
          <a:bodyPr wrap="square">
            <a:spAutoFit/>
          </a:bodyPr>
          <a:lstStyle>
            <a:defPPr>
              <a:defRPr lang="en-US"/>
            </a:defPPr>
            <a:lvl1pPr fontAlgn="base">
              <a:defRPr sz="1400" b="0" i="0">
                <a:solidFill>
                  <a:srgbClr val="242424"/>
                </a:solidFill>
                <a:effectLst/>
                <a:latin typeface="Segoe UI" panose="020B0502040204020203" pitchFamily="34" charset="0"/>
              </a:defRPr>
            </a:lvl1pPr>
          </a:lstStyle>
          <a:p>
            <a:r>
              <a:rPr lang="ja-JP" altLang="en-US" dirty="0"/>
              <a:t>研究室の見積・発注・試薬管理・機器管理を着実に効率化するシステム、</a:t>
            </a:r>
          </a:p>
          <a:p>
            <a:r>
              <a:rPr lang="ja-JP" altLang="en-US" dirty="0"/>
              <a:t>それが「</a:t>
            </a:r>
            <a:r>
              <a:rPr lang="en-US" altLang="ja-JP" dirty="0" err="1"/>
              <a:t>reprua</a:t>
            </a:r>
            <a:r>
              <a:rPr lang="en-US" altLang="ja-JP" dirty="0"/>
              <a:t>(</a:t>
            </a:r>
            <a:r>
              <a:rPr lang="ja-JP" altLang="en-US" dirty="0"/>
              <a:t>リプルア</a:t>
            </a:r>
            <a:r>
              <a:rPr lang="en-US" altLang="ja-JP" dirty="0"/>
              <a:t>)</a:t>
            </a:r>
            <a:r>
              <a:rPr lang="ja-JP" altLang="en-US" dirty="0"/>
              <a:t>」です。</a:t>
            </a:r>
          </a:p>
          <a:p>
            <a:r>
              <a:rPr lang="ja-JP" altLang="en-US" dirty="0"/>
              <a:t>研究者の声から生まれた研究室特化型サービスとして、</a:t>
            </a:r>
          </a:p>
          <a:p>
            <a:r>
              <a:rPr lang="ja-JP" altLang="en-US" dirty="0"/>
              <a:t>見積・発注・請求から試薬・消耗品の在庫管理までをワンストップで対応。</a:t>
            </a:r>
          </a:p>
          <a:p>
            <a:r>
              <a:rPr lang="ja-JP" altLang="en-US" dirty="0"/>
              <a:t>誰でも使いやすい設計と、低コストながら充実した機能・最新のセキュリティで、</a:t>
            </a:r>
          </a:p>
          <a:p>
            <a:r>
              <a:rPr lang="ja-JP" altLang="en-US" dirty="0"/>
              <a:t>研究業務を安心・確実にサポートします。</a:t>
            </a:r>
          </a:p>
        </p:txBody>
      </p:sp>
      <p:sp>
        <p:nvSpPr>
          <p:cNvPr id="4" name="四角形: 角を丸くする 3">
            <a:extLst>
              <a:ext uri="{FF2B5EF4-FFF2-40B4-BE49-F238E27FC236}">
                <a16:creationId xmlns:a16="http://schemas.microsoft.com/office/drawing/2014/main" id="{0B67A738-956B-74E8-93D9-4892710FC924}"/>
              </a:ext>
            </a:extLst>
          </p:cNvPr>
          <p:cNvSpPr/>
          <p:nvPr/>
        </p:nvSpPr>
        <p:spPr>
          <a:xfrm>
            <a:off x="4602480" y="169709"/>
            <a:ext cx="2164124" cy="527403"/>
          </a:xfrm>
          <a:prstGeom prst="roundRect">
            <a:avLst/>
          </a:prstGeom>
          <a:solidFill>
            <a:srgbClr val="036EB8"/>
          </a:solidFill>
          <a:ln>
            <a:solidFill>
              <a:srgbClr val="036EB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アンチエイジング</a:t>
            </a:r>
            <a:endParaRPr kumimoji="1" lang="en-US" altLang="ja-JP" b="1" dirty="0"/>
          </a:p>
        </p:txBody>
      </p:sp>
      <p:pic>
        <p:nvPicPr>
          <p:cNvPr id="11" name="図 10" descr="ロゴ&#10;&#10;AI によって生成されたコンテンツは間違っている可能性があります。">
            <a:extLst>
              <a:ext uri="{FF2B5EF4-FFF2-40B4-BE49-F238E27FC236}">
                <a16:creationId xmlns:a16="http://schemas.microsoft.com/office/drawing/2014/main" id="{40B27A76-EF6E-C9E3-F91A-A44199F78F6B}"/>
              </a:ext>
            </a:extLst>
          </p:cNvPr>
          <p:cNvPicPr>
            <a:picLocks noChangeAspect="1"/>
          </p:cNvPicPr>
          <p:nvPr/>
        </p:nvPicPr>
        <p:blipFill>
          <a:blip r:embed="rId3">
            <a:extLst>
              <a:ext uri="{28A0092B-C50C-407E-A947-70E740481C1C}">
                <a14:useLocalDpi xmlns:a14="http://schemas.microsoft.com/office/drawing/2010/main" val="0"/>
              </a:ext>
            </a:extLst>
          </a:blip>
          <a:srcRect r="-2667"/>
          <a:stretch/>
        </p:blipFill>
        <p:spPr>
          <a:xfrm>
            <a:off x="213359" y="120058"/>
            <a:ext cx="3886201" cy="841169"/>
          </a:xfrm>
          <a:prstGeom prst="rect">
            <a:avLst/>
          </a:prstGeom>
        </p:spPr>
      </p:pic>
      <p:pic>
        <p:nvPicPr>
          <p:cNvPr id="21" name="図 20" descr="ロゴ&#10;&#10;AI によって生成されたコンテンツは間違っている可能性があります。">
            <a:extLst>
              <a:ext uri="{FF2B5EF4-FFF2-40B4-BE49-F238E27FC236}">
                <a16:creationId xmlns:a16="http://schemas.microsoft.com/office/drawing/2014/main" id="{7F3C4AE8-8F83-46BC-3792-4C647E2BA5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186" y="1576058"/>
            <a:ext cx="1896217" cy="734484"/>
          </a:xfrm>
          <a:prstGeom prst="rect">
            <a:avLst/>
          </a:prstGeom>
        </p:spPr>
      </p:pic>
      <p:pic>
        <p:nvPicPr>
          <p:cNvPr id="23" name="図 22" descr="ダイアグラム&#10;&#10;AI によって生成されたコンテンツは間違っている可能性があります。">
            <a:extLst>
              <a:ext uri="{FF2B5EF4-FFF2-40B4-BE49-F238E27FC236}">
                <a16:creationId xmlns:a16="http://schemas.microsoft.com/office/drawing/2014/main" id="{FDECCADF-8454-595C-157F-19BC3980DE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06" y="2371502"/>
            <a:ext cx="5196840" cy="3706090"/>
          </a:xfrm>
          <a:prstGeom prst="rect">
            <a:avLst/>
          </a:prstGeom>
        </p:spPr>
      </p:pic>
    </p:spTree>
    <p:extLst>
      <p:ext uri="{BB962C8B-B14F-4D97-AF65-F5344CB8AC3E}">
        <p14:creationId xmlns:p14="http://schemas.microsoft.com/office/powerpoint/2010/main" val="55875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59508-9F6A-2FE2-A6B7-FE09726AE07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073B88E1-69E6-C078-CA50-F65882F357BA}"/>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06319AF1-D4A9-88DD-C693-6693538E64D4}"/>
              </a:ext>
            </a:extLst>
          </p:cNvPr>
          <p:cNvSpPr>
            <a:spLocks noGrp="1"/>
          </p:cNvSpPr>
          <p:nvPr>
            <p:ph type="sldNum" sz="quarter" idx="12"/>
          </p:nvPr>
        </p:nvSpPr>
        <p:spPr/>
        <p:txBody>
          <a:bodyPr/>
          <a:lstStyle/>
          <a:p>
            <a:fld id="{2AC069A8-8808-4EF8-B520-8CAD8EC66CB7}" type="slidenum">
              <a:rPr kumimoji="1" lang="ja-JP" altLang="en-US" smtClean="0"/>
              <a:t>2</a:t>
            </a:fld>
            <a:endParaRPr kumimoji="1" lang="ja-JP" altLang="en-US"/>
          </a:p>
        </p:txBody>
      </p:sp>
      <p:sp>
        <p:nvSpPr>
          <p:cNvPr id="3" name="テキスト ボックス 2">
            <a:extLst>
              <a:ext uri="{FF2B5EF4-FFF2-40B4-BE49-F238E27FC236}">
                <a16:creationId xmlns:a16="http://schemas.microsoft.com/office/drawing/2014/main" id="{EE98A31E-AEDC-EC6F-EE2B-152E2D15AEC7}"/>
              </a:ext>
            </a:extLst>
          </p:cNvPr>
          <p:cNvSpPr txBox="1"/>
          <p:nvPr/>
        </p:nvSpPr>
        <p:spPr>
          <a:xfrm>
            <a:off x="359898" y="1116266"/>
            <a:ext cx="4455941" cy="400110"/>
          </a:xfrm>
          <a:prstGeom prst="rect">
            <a:avLst/>
          </a:prstGeom>
          <a:noFill/>
        </p:spPr>
        <p:txBody>
          <a:bodyPr wrap="square" rtlCol="0">
            <a:spAutoFit/>
          </a:bodyPr>
          <a:lstStyle/>
          <a:p>
            <a:r>
              <a:rPr kumimoji="1" lang="ja-JP" altLang="en-US" sz="2000" b="1" dirty="0"/>
              <a:t>エア・ウォーター株式会社</a:t>
            </a:r>
          </a:p>
        </p:txBody>
      </p:sp>
      <p:sp>
        <p:nvSpPr>
          <p:cNvPr id="16" name="テキスト ボックス 15">
            <a:extLst>
              <a:ext uri="{FF2B5EF4-FFF2-40B4-BE49-F238E27FC236}">
                <a16:creationId xmlns:a16="http://schemas.microsoft.com/office/drawing/2014/main" id="{47DF7706-2DE1-34DB-112F-20615EBA6AFB}"/>
              </a:ext>
            </a:extLst>
          </p:cNvPr>
          <p:cNvSpPr txBox="1"/>
          <p:nvPr/>
        </p:nvSpPr>
        <p:spPr>
          <a:xfrm>
            <a:off x="112475" y="9084799"/>
            <a:ext cx="6689285" cy="584775"/>
          </a:xfrm>
          <a:prstGeom prst="rect">
            <a:avLst/>
          </a:prstGeom>
          <a:noFill/>
        </p:spPr>
        <p:txBody>
          <a:bodyPr wrap="square" rtlCol="0">
            <a:spAutoFit/>
          </a:bodyPr>
          <a:lstStyle/>
          <a:p>
            <a:r>
              <a:rPr kumimoji="1" lang="ja-JP" altLang="en-US" sz="1600" dirty="0"/>
              <a:t>エア・ウォーター健都 サイト</a:t>
            </a:r>
            <a:r>
              <a:rPr kumimoji="1" lang="en-US" altLang="ja-JP" sz="1600" dirty="0"/>
              <a:t>URL</a:t>
            </a:r>
            <a:r>
              <a:rPr kumimoji="1" lang="ja-JP" altLang="en-US" sz="1600" dirty="0"/>
              <a:t>：</a:t>
            </a:r>
            <a:r>
              <a:rPr kumimoji="1" lang="en-US" altLang="ja-JP" sz="1600" dirty="0">
                <a:hlinkClick r:id="rId2"/>
              </a:rPr>
              <a:t>https://awkento.awi.co.jp/</a:t>
            </a:r>
            <a:endParaRPr kumimoji="1" lang="en-US" altLang="ja-JP" sz="1600" dirty="0"/>
          </a:p>
          <a:p>
            <a:endParaRPr kumimoji="1" lang="en-US" altLang="ja-JP" sz="1600" dirty="0"/>
          </a:p>
        </p:txBody>
      </p:sp>
      <p:sp>
        <p:nvSpPr>
          <p:cNvPr id="15" name="テキスト ボックス 14">
            <a:extLst>
              <a:ext uri="{FF2B5EF4-FFF2-40B4-BE49-F238E27FC236}">
                <a16:creationId xmlns:a16="http://schemas.microsoft.com/office/drawing/2014/main" id="{F7B13C3F-449E-4ABC-0134-AD850C9F3B5D}"/>
              </a:ext>
            </a:extLst>
          </p:cNvPr>
          <p:cNvSpPr txBox="1"/>
          <p:nvPr/>
        </p:nvSpPr>
        <p:spPr>
          <a:xfrm>
            <a:off x="84355" y="5093064"/>
            <a:ext cx="6745523" cy="1815882"/>
          </a:xfrm>
          <a:prstGeom prst="rect">
            <a:avLst/>
          </a:prstGeom>
          <a:noFill/>
        </p:spPr>
        <p:txBody>
          <a:bodyPr wrap="square">
            <a:spAutoFit/>
          </a:bodyPr>
          <a:lstStyle>
            <a:defPPr>
              <a:defRPr lang="en-US"/>
            </a:defPPr>
            <a:lvl1pPr fontAlgn="base">
              <a:defRPr sz="1400" b="0" i="0">
                <a:solidFill>
                  <a:srgbClr val="242424"/>
                </a:solidFill>
                <a:effectLst/>
                <a:latin typeface="Segoe UI" panose="020B0502040204020203" pitchFamily="34" charset="0"/>
              </a:defRPr>
            </a:lvl1pPr>
          </a:lstStyle>
          <a:p>
            <a:r>
              <a:rPr lang="ja-JP" altLang="en-US" b="1" dirty="0"/>
              <a:t>エア・ウォーター健都　パーソナライズ提案システム</a:t>
            </a:r>
          </a:p>
          <a:p>
            <a:r>
              <a:rPr lang="ja-JP" altLang="en-US" dirty="0"/>
              <a:t>体組成・血圧・最終糖化産物（</a:t>
            </a:r>
            <a:r>
              <a:rPr lang="en-US" altLang="ja-JP" dirty="0"/>
              <a:t>AGEs</a:t>
            </a:r>
            <a:r>
              <a:rPr lang="ja-JP" altLang="en-US" dirty="0"/>
              <a:t>）の</a:t>
            </a:r>
            <a:r>
              <a:rPr lang="en-US" altLang="ja-JP" dirty="0"/>
              <a:t>3</a:t>
            </a:r>
            <a:r>
              <a:rPr lang="ja-JP" altLang="en-US" dirty="0"/>
              <a:t>種を測定すると、測定結果に応じて、</a:t>
            </a:r>
            <a:r>
              <a:rPr lang="en-US" altLang="ja-JP" dirty="0"/>
              <a:t>AI</a:t>
            </a:r>
            <a:r>
              <a:rPr lang="ja-JP" altLang="en-US" dirty="0"/>
              <a:t>が「隣接するカフェのおすすめメニュー」や「夕食メニュー」を提案するシステム。本システムは、エア・ウォーター健都という自社施設に設置しており、近隣住民が自由に無料で利用することができる。現在、仕組みの構築段階であり、自社施設での設置を通じて、パーソナライズ提案システムのニーズ調査・ノウハウ構築を進めている。</a:t>
            </a:r>
          </a:p>
          <a:p>
            <a:endParaRPr lang="ja-JP" altLang="en-US" dirty="0"/>
          </a:p>
        </p:txBody>
      </p:sp>
      <p:sp>
        <p:nvSpPr>
          <p:cNvPr id="4" name="四角形: 角を丸くする 3">
            <a:extLst>
              <a:ext uri="{FF2B5EF4-FFF2-40B4-BE49-F238E27FC236}">
                <a16:creationId xmlns:a16="http://schemas.microsoft.com/office/drawing/2014/main" id="{8A5E9F65-9424-F7C2-6DC7-BAA1F0CE9A32}"/>
              </a:ext>
            </a:extLst>
          </p:cNvPr>
          <p:cNvSpPr/>
          <p:nvPr/>
        </p:nvSpPr>
        <p:spPr>
          <a:xfrm>
            <a:off x="4602480" y="169709"/>
            <a:ext cx="2164124" cy="527403"/>
          </a:xfrm>
          <a:prstGeom prst="roundRect">
            <a:avLst/>
          </a:prstGeom>
          <a:solidFill>
            <a:srgbClr val="036EB8"/>
          </a:solidFill>
          <a:ln>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アンチエイジング</a:t>
            </a:r>
            <a:endParaRPr kumimoji="1" lang="en-US" altLang="ja-JP" b="1" dirty="0"/>
          </a:p>
        </p:txBody>
      </p:sp>
      <p:pic>
        <p:nvPicPr>
          <p:cNvPr id="6" name="図 5" descr="ロゴ&#10;&#10;AI によって生成されたコンテンツは間違っている可能性があります。">
            <a:extLst>
              <a:ext uri="{FF2B5EF4-FFF2-40B4-BE49-F238E27FC236}">
                <a16:creationId xmlns:a16="http://schemas.microsoft.com/office/drawing/2014/main" id="{073E94D6-5C9A-48FB-00EE-A3062BF35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87" y="105285"/>
            <a:ext cx="3739746" cy="673948"/>
          </a:xfrm>
          <a:prstGeom prst="rect">
            <a:avLst/>
          </a:prstGeom>
        </p:spPr>
      </p:pic>
      <p:pic>
        <p:nvPicPr>
          <p:cNvPr id="7" name="図 6">
            <a:extLst>
              <a:ext uri="{FF2B5EF4-FFF2-40B4-BE49-F238E27FC236}">
                <a16:creationId xmlns:a16="http://schemas.microsoft.com/office/drawing/2014/main" id="{0DA7042A-214D-4977-7E16-168B87970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1629" y="2237694"/>
            <a:ext cx="3396371" cy="2430763"/>
          </a:xfrm>
          <a:prstGeom prst="rect">
            <a:avLst/>
          </a:prstGeom>
        </p:spPr>
      </p:pic>
      <p:pic>
        <p:nvPicPr>
          <p:cNvPr id="8" name="図 7" descr="窓, 座る, 部屋, テーブル が含まれている画像&#10;&#10;AI 生成コンテンツは誤りを含む可能性があります。">
            <a:extLst>
              <a:ext uri="{FF2B5EF4-FFF2-40B4-BE49-F238E27FC236}">
                <a16:creationId xmlns:a16="http://schemas.microsoft.com/office/drawing/2014/main" id="{77911F12-DDB9-BED1-DF3F-E90ACD4A90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276" y="2229644"/>
            <a:ext cx="3340841" cy="2505420"/>
          </a:xfrm>
          <a:prstGeom prst="rect">
            <a:avLst/>
          </a:prstGeom>
        </p:spPr>
      </p:pic>
      <p:sp>
        <p:nvSpPr>
          <p:cNvPr id="9" name="四角形: 角を丸くする 8">
            <a:extLst>
              <a:ext uri="{FF2B5EF4-FFF2-40B4-BE49-F238E27FC236}">
                <a16:creationId xmlns:a16="http://schemas.microsoft.com/office/drawing/2014/main" id="{D16E04F6-CFD6-26A4-B8BD-DCE0CCB65FF6}"/>
              </a:ext>
            </a:extLst>
          </p:cNvPr>
          <p:cNvSpPr/>
          <p:nvPr/>
        </p:nvSpPr>
        <p:spPr>
          <a:xfrm>
            <a:off x="4602480" y="814629"/>
            <a:ext cx="2164124" cy="439031"/>
          </a:xfrm>
          <a:prstGeom prst="roundRect">
            <a:avLst/>
          </a:prstGeom>
          <a:solidFill>
            <a:schemeClr val="accent3">
              <a:lumMod val="20000"/>
              <a:lumOff val="80000"/>
            </a:schemeClr>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75000"/>
                    <a:lumOff val="25000"/>
                  </a:schemeClr>
                </a:solidFill>
              </a:rPr>
              <a:t>健都で実証</a:t>
            </a:r>
            <a:endParaRPr kumimoji="1" lang="en-US" altLang="ja-JP" b="1" dirty="0">
              <a:solidFill>
                <a:schemeClr val="tx1">
                  <a:lumMod val="75000"/>
                  <a:lumOff val="25000"/>
                </a:schemeClr>
              </a:solidFill>
            </a:endParaRPr>
          </a:p>
        </p:txBody>
      </p:sp>
      <p:sp>
        <p:nvSpPr>
          <p:cNvPr id="5" name="リボン: 上に曲がる 4">
            <a:extLst>
              <a:ext uri="{FF2B5EF4-FFF2-40B4-BE49-F238E27FC236}">
                <a16:creationId xmlns:a16="http://schemas.microsoft.com/office/drawing/2014/main" id="{B4C072C8-5D1E-BBC5-B31D-D6777724F745}"/>
              </a:ext>
            </a:extLst>
          </p:cNvPr>
          <p:cNvSpPr/>
          <p:nvPr/>
        </p:nvSpPr>
        <p:spPr>
          <a:xfrm>
            <a:off x="4719318" y="1312152"/>
            <a:ext cx="1930448" cy="644170"/>
          </a:xfrm>
          <a:prstGeom prst="ribbon2">
            <a:avLst>
              <a:gd name="adj1" fmla="val 15035"/>
              <a:gd name="adj2" fmla="val 74669"/>
            </a:avLst>
          </a:prstGeom>
          <a:solidFill>
            <a:srgbClr val="E5000D"/>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t>万博出展</a:t>
            </a:r>
          </a:p>
        </p:txBody>
      </p:sp>
    </p:spTree>
    <p:extLst>
      <p:ext uri="{BB962C8B-B14F-4D97-AF65-F5344CB8AC3E}">
        <p14:creationId xmlns:p14="http://schemas.microsoft.com/office/powerpoint/2010/main" val="3167307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4052A-A4A0-B3C1-5FB8-37445B91C197}"/>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4478861E-E3D4-BA54-A45B-35AD2254460D}"/>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9DF805A2-B77C-1EE7-80FF-BF8D80944187}"/>
              </a:ext>
            </a:extLst>
          </p:cNvPr>
          <p:cNvSpPr>
            <a:spLocks noGrp="1"/>
          </p:cNvSpPr>
          <p:nvPr>
            <p:ph type="sldNum" sz="quarter" idx="12"/>
          </p:nvPr>
        </p:nvSpPr>
        <p:spPr/>
        <p:txBody>
          <a:bodyPr/>
          <a:lstStyle/>
          <a:p>
            <a:fld id="{2AC069A8-8808-4EF8-B520-8CAD8EC66CB7}" type="slidenum">
              <a:rPr kumimoji="1" lang="ja-JP" altLang="en-US" smtClean="0"/>
              <a:t>3</a:t>
            </a:fld>
            <a:endParaRPr kumimoji="1" lang="ja-JP" altLang="en-US"/>
          </a:p>
        </p:txBody>
      </p:sp>
      <p:sp>
        <p:nvSpPr>
          <p:cNvPr id="3" name="テキスト ボックス 2">
            <a:extLst>
              <a:ext uri="{FF2B5EF4-FFF2-40B4-BE49-F238E27FC236}">
                <a16:creationId xmlns:a16="http://schemas.microsoft.com/office/drawing/2014/main" id="{AB6E670F-F203-E1CD-312F-78EB6FFEFD7F}"/>
              </a:ext>
            </a:extLst>
          </p:cNvPr>
          <p:cNvSpPr txBox="1"/>
          <p:nvPr/>
        </p:nvSpPr>
        <p:spPr>
          <a:xfrm>
            <a:off x="359898" y="1710532"/>
            <a:ext cx="5766582" cy="400110"/>
          </a:xfrm>
          <a:prstGeom prst="rect">
            <a:avLst/>
          </a:prstGeom>
          <a:noFill/>
        </p:spPr>
        <p:txBody>
          <a:bodyPr wrap="square" rtlCol="0">
            <a:spAutoFit/>
          </a:bodyPr>
          <a:lstStyle/>
          <a:p>
            <a:r>
              <a:rPr kumimoji="1" lang="ja-JP" altLang="en-US" sz="2000" b="1" dirty="0"/>
              <a:t>株式会社グリーンハート・インターナショナル</a:t>
            </a:r>
          </a:p>
        </p:txBody>
      </p:sp>
      <p:sp>
        <p:nvSpPr>
          <p:cNvPr id="16" name="テキスト ボックス 15">
            <a:extLst>
              <a:ext uri="{FF2B5EF4-FFF2-40B4-BE49-F238E27FC236}">
                <a16:creationId xmlns:a16="http://schemas.microsoft.com/office/drawing/2014/main" id="{FACBE03D-5106-ABD5-B9F4-89890D7854CF}"/>
              </a:ext>
            </a:extLst>
          </p:cNvPr>
          <p:cNvSpPr txBox="1"/>
          <p:nvPr/>
        </p:nvSpPr>
        <p:spPr>
          <a:xfrm>
            <a:off x="112476" y="8139535"/>
            <a:ext cx="6492262" cy="584775"/>
          </a:xfrm>
          <a:prstGeom prst="rect">
            <a:avLst/>
          </a:prstGeom>
          <a:noFill/>
        </p:spPr>
        <p:txBody>
          <a:bodyPr wrap="square" rtlCol="0">
            <a:spAutoFit/>
          </a:bodyPr>
          <a:lstStyle/>
          <a:p>
            <a:r>
              <a:rPr kumimoji="1" lang="ja-JP" altLang="en-US" sz="1600" dirty="0"/>
              <a:t>企業サイト</a:t>
            </a:r>
            <a:r>
              <a:rPr kumimoji="1" lang="en-US" altLang="ja-JP" sz="1600" dirty="0"/>
              <a:t>URL</a:t>
            </a:r>
            <a:r>
              <a:rPr kumimoji="1" lang="ja-JP" altLang="en-US" sz="1600" dirty="0"/>
              <a:t>：</a:t>
            </a:r>
            <a:r>
              <a:rPr kumimoji="1" lang="en-US" altLang="ja-JP" sz="1600" dirty="0">
                <a:hlinkClick r:id="rId2"/>
              </a:rPr>
              <a:t>https://www.greenheart-intl.com/</a:t>
            </a:r>
            <a:endParaRPr kumimoji="1" lang="en-US" altLang="ja-JP" sz="1600" dirty="0"/>
          </a:p>
          <a:p>
            <a:endParaRPr kumimoji="1" lang="en-US" altLang="ja-JP" sz="1600" dirty="0"/>
          </a:p>
        </p:txBody>
      </p:sp>
      <p:sp>
        <p:nvSpPr>
          <p:cNvPr id="15" name="テキスト ボックス 14">
            <a:extLst>
              <a:ext uri="{FF2B5EF4-FFF2-40B4-BE49-F238E27FC236}">
                <a16:creationId xmlns:a16="http://schemas.microsoft.com/office/drawing/2014/main" id="{747FD8F0-D4C6-4A75-8132-BF2ED48058E7}"/>
              </a:ext>
            </a:extLst>
          </p:cNvPr>
          <p:cNvSpPr txBox="1"/>
          <p:nvPr/>
        </p:nvSpPr>
        <p:spPr>
          <a:xfrm>
            <a:off x="112477" y="5735252"/>
            <a:ext cx="6745523" cy="1384995"/>
          </a:xfrm>
          <a:prstGeom prst="rect">
            <a:avLst/>
          </a:prstGeom>
          <a:noFill/>
        </p:spPr>
        <p:txBody>
          <a:bodyPr wrap="square">
            <a:spAutoFit/>
          </a:bodyPr>
          <a:lstStyle>
            <a:defPPr>
              <a:defRPr lang="en-US"/>
            </a:defPPr>
            <a:lvl1pPr fontAlgn="base">
              <a:defRPr sz="1400" b="0" i="0">
                <a:solidFill>
                  <a:srgbClr val="242424"/>
                </a:solidFill>
                <a:effectLst/>
                <a:latin typeface="Segoe UI" panose="020B0502040204020203" pitchFamily="34" charset="0"/>
              </a:defRPr>
            </a:lvl1pPr>
          </a:lstStyle>
          <a:p>
            <a:r>
              <a:rPr lang="ja-JP" altLang="en-US" b="1" dirty="0"/>
              <a:t>水とミネラルで人のココロに充実を</a:t>
            </a:r>
          </a:p>
          <a:p>
            <a:r>
              <a:rPr lang="ja-JP" altLang="en-US" dirty="0"/>
              <a:t>弊社は、米国ユタ州グレイトソルトレイク由来の超高濃度ミネラルを活用した</a:t>
            </a:r>
          </a:p>
          <a:p>
            <a:r>
              <a:rPr lang="ja-JP" altLang="en-US" dirty="0"/>
              <a:t>健康食品を通じ、人々の健康と充実した日々を支えます。あわせて、独自の</a:t>
            </a:r>
          </a:p>
          <a:p>
            <a:r>
              <a:rPr lang="ja-JP" altLang="en-US" dirty="0"/>
              <a:t>浄化システム「水土 </a:t>
            </a:r>
            <a:r>
              <a:rPr lang="en-US" altLang="ja-JP" dirty="0"/>
              <a:t>Sui</a:t>
            </a:r>
            <a:r>
              <a:rPr lang="ja-JP" altLang="en-US" dirty="0"/>
              <a:t>・</a:t>
            </a:r>
            <a:r>
              <a:rPr lang="en-US" altLang="ja-JP" dirty="0"/>
              <a:t>Do</a:t>
            </a:r>
            <a:r>
              <a:rPr lang="ja-JP" altLang="en-US" dirty="0"/>
              <a:t>」により汚水を再利用し、水資源保全と環境負荷低減に取り組んでいます。</a:t>
            </a:r>
          </a:p>
          <a:p>
            <a:r>
              <a:rPr lang="ja-JP" altLang="en-US" dirty="0"/>
              <a:t>健康科学と環境科学の両面から、持続可能な社会の実現に貢献します。</a:t>
            </a:r>
          </a:p>
        </p:txBody>
      </p:sp>
      <p:sp>
        <p:nvSpPr>
          <p:cNvPr id="4" name="四角形: 角を丸くする 3">
            <a:extLst>
              <a:ext uri="{FF2B5EF4-FFF2-40B4-BE49-F238E27FC236}">
                <a16:creationId xmlns:a16="http://schemas.microsoft.com/office/drawing/2014/main" id="{EA2781FC-9B98-A94E-89FC-A20A31EBFB33}"/>
              </a:ext>
            </a:extLst>
          </p:cNvPr>
          <p:cNvSpPr/>
          <p:nvPr/>
        </p:nvSpPr>
        <p:spPr>
          <a:xfrm>
            <a:off x="4602480" y="169709"/>
            <a:ext cx="2164124" cy="527403"/>
          </a:xfrm>
          <a:prstGeom prst="roundRect">
            <a:avLst/>
          </a:prstGeom>
          <a:solidFill>
            <a:srgbClr val="036EB8"/>
          </a:solidFill>
          <a:ln>
            <a:solidFill>
              <a:srgbClr val="036EB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アンチエイジング</a:t>
            </a:r>
            <a:endParaRPr kumimoji="1" lang="en-US" altLang="ja-JP" b="1" dirty="0"/>
          </a:p>
        </p:txBody>
      </p:sp>
      <p:pic>
        <p:nvPicPr>
          <p:cNvPr id="6" name="図 5" descr="オウムの絵と文字の加工写真&#10;&#10;AI によって生成されたコンテンツは間違っている可能性があります。">
            <a:extLst>
              <a:ext uri="{FF2B5EF4-FFF2-40B4-BE49-F238E27FC236}">
                <a16:creationId xmlns:a16="http://schemas.microsoft.com/office/drawing/2014/main" id="{7A2E0698-0092-2226-BC34-9FDBDC912F08}"/>
              </a:ext>
            </a:extLst>
          </p:cNvPr>
          <p:cNvPicPr>
            <a:picLocks noChangeAspect="1"/>
          </p:cNvPicPr>
          <p:nvPr/>
        </p:nvPicPr>
        <p:blipFill>
          <a:blip r:embed="rId3"/>
          <a:stretch>
            <a:fillRect/>
          </a:stretch>
        </p:blipFill>
        <p:spPr>
          <a:xfrm>
            <a:off x="762001" y="91407"/>
            <a:ext cx="1493520" cy="1493520"/>
          </a:xfrm>
          <a:prstGeom prst="rect">
            <a:avLst/>
          </a:prstGeom>
        </p:spPr>
      </p:pic>
      <p:pic>
        <p:nvPicPr>
          <p:cNvPr id="8" name="図 7" descr="テキスト&#10;&#10;AI によって生成されたコンテンツは間違っている可能性があります。">
            <a:extLst>
              <a:ext uri="{FF2B5EF4-FFF2-40B4-BE49-F238E27FC236}">
                <a16:creationId xmlns:a16="http://schemas.microsoft.com/office/drawing/2014/main" id="{07B50A3A-DC51-DF3E-CAB8-76F0BE1A7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913" y="2266761"/>
            <a:ext cx="3108825" cy="3108825"/>
          </a:xfrm>
          <a:prstGeom prst="rect">
            <a:avLst/>
          </a:prstGeom>
        </p:spPr>
      </p:pic>
      <p:pic>
        <p:nvPicPr>
          <p:cNvPr id="10" name="図 9" descr="グラフィカル ユーザー インターフェイス&#10;&#10;AI によって生成されたコンテンツは間違っている可能性があります。">
            <a:extLst>
              <a:ext uri="{FF2B5EF4-FFF2-40B4-BE49-F238E27FC236}">
                <a16:creationId xmlns:a16="http://schemas.microsoft.com/office/drawing/2014/main" id="{245F1A20-885E-220C-74D0-9A46CDBA58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262" y="2270154"/>
            <a:ext cx="3108825" cy="3108825"/>
          </a:xfrm>
          <a:prstGeom prst="rect">
            <a:avLst/>
          </a:prstGeom>
        </p:spPr>
      </p:pic>
      <p:sp>
        <p:nvSpPr>
          <p:cNvPr id="5" name="四角形: 角を丸くする 4">
            <a:extLst>
              <a:ext uri="{FF2B5EF4-FFF2-40B4-BE49-F238E27FC236}">
                <a16:creationId xmlns:a16="http://schemas.microsoft.com/office/drawing/2014/main" id="{EC40664A-FEED-AB64-A759-68D340903F63}"/>
              </a:ext>
            </a:extLst>
          </p:cNvPr>
          <p:cNvSpPr/>
          <p:nvPr/>
        </p:nvSpPr>
        <p:spPr>
          <a:xfrm>
            <a:off x="4602480" y="814629"/>
            <a:ext cx="2164124" cy="439031"/>
          </a:xfrm>
          <a:prstGeom prst="roundRect">
            <a:avLst/>
          </a:prstGeom>
          <a:solidFill>
            <a:schemeClr val="accent3">
              <a:lumMod val="20000"/>
              <a:lumOff val="80000"/>
            </a:schemeClr>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75000"/>
                    <a:lumOff val="25000"/>
                  </a:schemeClr>
                </a:solidFill>
              </a:rPr>
              <a:t>健都で実証</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3380499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E3271-4E33-D897-D874-51EECE4DAFD3}"/>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20DAAB54-1C18-3356-5AA8-4CD757E47C8C}"/>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9AB9BDDD-79C7-4F85-8877-78072982100F}"/>
              </a:ext>
            </a:extLst>
          </p:cNvPr>
          <p:cNvSpPr>
            <a:spLocks noGrp="1"/>
          </p:cNvSpPr>
          <p:nvPr>
            <p:ph type="sldNum" sz="quarter" idx="12"/>
          </p:nvPr>
        </p:nvSpPr>
        <p:spPr/>
        <p:txBody>
          <a:bodyPr/>
          <a:lstStyle/>
          <a:p>
            <a:fld id="{2AC069A8-8808-4EF8-B520-8CAD8EC66CB7}" type="slidenum">
              <a:rPr kumimoji="1" lang="ja-JP" altLang="en-US" smtClean="0"/>
              <a:t>4</a:t>
            </a:fld>
            <a:endParaRPr kumimoji="1" lang="ja-JP" altLang="en-US"/>
          </a:p>
        </p:txBody>
      </p:sp>
      <p:sp>
        <p:nvSpPr>
          <p:cNvPr id="3" name="テキスト ボックス 2">
            <a:extLst>
              <a:ext uri="{FF2B5EF4-FFF2-40B4-BE49-F238E27FC236}">
                <a16:creationId xmlns:a16="http://schemas.microsoft.com/office/drawing/2014/main" id="{BF75AD89-DB35-F5E8-6CA2-A3352DAE27D3}"/>
              </a:ext>
            </a:extLst>
          </p:cNvPr>
          <p:cNvSpPr txBox="1"/>
          <p:nvPr/>
        </p:nvSpPr>
        <p:spPr>
          <a:xfrm>
            <a:off x="359898" y="1116266"/>
            <a:ext cx="4455941" cy="400110"/>
          </a:xfrm>
          <a:prstGeom prst="rect">
            <a:avLst/>
          </a:prstGeom>
          <a:noFill/>
        </p:spPr>
        <p:txBody>
          <a:bodyPr wrap="square" rtlCol="0">
            <a:spAutoFit/>
          </a:bodyPr>
          <a:lstStyle/>
          <a:p>
            <a:r>
              <a:rPr kumimoji="1" lang="ja-JP" altLang="en-US" sz="2000" b="1" dirty="0"/>
              <a:t>株式会社</a:t>
            </a:r>
            <a:r>
              <a:rPr kumimoji="1" lang="en-US" altLang="ja-JP" sz="2000" b="1" dirty="0"/>
              <a:t>NAVATIVE</a:t>
            </a:r>
          </a:p>
        </p:txBody>
      </p:sp>
      <p:sp>
        <p:nvSpPr>
          <p:cNvPr id="16" name="テキスト ボックス 15">
            <a:extLst>
              <a:ext uri="{FF2B5EF4-FFF2-40B4-BE49-F238E27FC236}">
                <a16:creationId xmlns:a16="http://schemas.microsoft.com/office/drawing/2014/main" id="{9B797C91-3ACA-97DE-A142-C4AA5619A57C}"/>
              </a:ext>
            </a:extLst>
          </p:cNvPr>
          <p:cNvSpPr txBox="1"/>
          <p:nvPr/>
        </p:nvSpPr>
        <p:spPr>
          <a:xfrm>
            <a:off x="112476" y="8139535"/>
            <a:ext cx="6492262" cy="1323439"/>
          </a:xfrm>
          <a:prstGeom prst="rect">
            <a:avLst/>
          </a:prstGeom>
          <a:noFill/>
        </p:spPr>
        <p:txBody>
          <a:bodyPr wrap="square" rtlCol="0">
            <a:spAutoFit/>
          </a:bodyPr>
          <a:lstStyle/>
          <a:p>
            <a:r>
              <a:rPr kumimoji="1" lang="ja-JP" altLang="en-US" sz="1600" dirty="0"/>
              <a:t>企業サイト</a:t>
            </a:r>
            <a:r>
              <a:rPr kumimoji="1" lang="en-US" altLang="ja-JP" sz="1600" dirty="0"/>
              <a:t>URL</a:t>
            </a:r>
            <a:r>
              <a:rPr kumimoji="1" lang="ja-JP" altLang="en-US" sz="1600" dirty="0"/>
              <a:t>：</a:t>
            </a:r>
            <a:r>
              <a:rPr kumimoji="1" lang="en-US" altLang="ja-JP" sz="1600" dirty="0">
                <a:hlinkClick r:id="rId2"/>
              </a:rPr>
              <a:t>https://navative.base.shop</a:t>
            </a:r>
            <a:endParaRPr kumimoji="1" lang="en-US" altLang="ja-JP" sz="1600" dirty="0"/>
          </a:p>
          <a:p>
            <a:r>
              <a:rPr kumimoji="1" lang="ja-JP" altLang="en-US" sz="1600" dirty="0"/>
              <a:t>メルカリショップサイト</a:t>
            </a:r>
            <a:r>
              <a:rPr kumimoji="1" lang="en-US" altLang="ja-JP" sz="1600" dirty="0"/>
              <a:t>URL</a:t>
            </a:r>
            <a:r>
              <a:rPr kumimoji="1" lang="ja-JP" altLang="en-US" sz="1600" dirty="0"/>
              <a:t>：</a:t>
            </a:r>
            <a:r>
              <a:rPr kumimoji="1" lang="en-US" altLang="ja-JP" sz="1600" dirty="0">
                <a:hlinkClick r:id="rId3"/>
              </a:rPr>
              <a:t>https://mercari-shops.com/shops/VLGvKYU89yL445ZpHaeY7a</a:t>
            </a:r>
            <a:endParaRPr kumimoji="1" lang="en-US" altLang="ja-JP" sz="1600" dirty="0"/>
          </a:p>
          <a:p>
            <a:endParaRPr kumimoji="1" lang="en-US" altLang="ja-JP" sz="1600" dirty="0"/>
          </a:p>
          <a:p>
            <a:r>
              <a:rPr kumimoji="1" lang="en-US" altLang="ja-JP" sz="1600" dirty="0"/>
              <a:t>Instagram</a:t>
            </a:r>
            <a:r>
              <a:rPr kumimoji="1" lang="ja-JP" altLang="en-US" sz="1600" dirty="0"/>
              <a:t>：＠</a:t>
            </a:r>
            <a:r>
              <a:rPr kumimoji="1" lang="en-US" altLang="ja-JP" sz="1600" dirty="0" err="1"/>
              <a:t>navativeman</a:t>
            </a:r>
            <a:endParaRPr kumimoji="1" lang="en-US" altLang="ja-JP" sz="1600" dirty="0"/>
          </a:p>
        </p:txBody>
      </p:sp>
      <p:sp>
        <p:nvSpPr>
          <p:cNvPr id="15" name="テキスト ボックス 14">
            <a:extLst>
              <a:ext uri="{FF2B5EF4-FFF2-40B4-BE49-F238E27FC236}">
                <a16:creationId xmlns:a16="http://schemas.microsoft.com/office/drawing/2014/main" id="{24ECE7FA-3C46-E78C-B65F-39540C574A64}"/>
              </a:ext>
            </a:extLst>
          </p:cNvPr>
          <p:cNvSpPr txBox="1"/>
          <p:nvPr/>
        </p:nvSpPr>
        <p:spPr>
          <a:xfrm>
            <a:off x="112477" y="5530780"/>
            <a:ext cx="6745523" cy="954107"/>
          </a:xfrm>
          <a:prstGeom prst="rect">
            <a:avLst/>
          </a:prstGeom>
          <a:noFill/>
        </p:spPr>
        <p:txBody>
          <a:bodyPr wrap="square">
            <a:spAutoFit/>
          </a:bodyPr>
          <a:lstStyle>
            <a:defPPr>
              <a:defRPr lang="en-US"/>
            </a:defPPr>
            <a:lvl1pPr fontAlgn="base">
              <a:defRPr sz="1400" b="0" i="0">
                <a:solidFill>
                  <a:srgbClr val="242424"/>
                </a:solidFill>
                <a:effectLst/>
                <a:latin typeface="Segoe UI" panose="020B0502040204020203" pitchFamily="34" charset="0"/>
              </a:defRPr>
            </a:lvl1pPr>
          </a:lstStyle>
          <a:p>
            <a:r>
              <a:rPr lang="ja-JP" altLang="en-US" dirty="0"/>
              <a:t>ナバティブは米麹・玄米・豆乳だけで作った甘くて美味しいペースト状の無添加生米麹発酵食品です。今注目されている酪酸や酢酸など短鎖脂肪酸を大腸で増やし腸内環境を整えます　また、ブドウ糖など脳神経活動に必要な栄養素を含んでいます。美味しく腸活・脳活　元気が出る発酵食品ナバティブです。</a:t>
            </a:r>
          </a:p>
        </p:txBody>
      </p:sp>
      <p:sp>
        <p:nvSpPr>
          <p:cNvPr id="4" name="四角形: 角を丸くする 3">
            <a:extLst>
              <a:ext uri="{FF2B5EF4-FFF2-40B4-BE49-F238E27FC236}">
                <a16:creationId xmlns:a16="http://schemas.microsoft.com/office/drawing/2014/main" id="{361920BF-E702-D365-485A-8A37A88B5F20}"/>
              </a:ext>
            </a:extLst>
          </p:cNvPr>
          <p:cNvSpPr/>
          <p:nvPr/>
        </p:nvSpPr>
        <p:spPr>
          <a:xfrm>
            <a:off x="4602480" y="169709"/>
            <a:ext cx="2164124" cy="527403"/>
          </a:xfrm>
          <a:prstGeom prst="roundRect">
            <a:avLst/>
          </a:prstGeom>
          <a:solidFill>
            <a:srgbClr val="036EB8"/>
          </a:solidFill>
          <a:ln>
            <a:solidFill>
              <a:srgbClr val="036EB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アンチエイジング</a:t>
            </a:r>
            <a:endParaRPr kumimoji="1" lang="en-US" altLang="ja-JP" b="1" dirty="0"/>
          </a:p>
        </p:txBody>
      </p:sp>
      <p:pic>
        <p:nvPicPr>
          <p:cNvPr id="6" name="図 5" descr="文字が書かれている&#10;&#10;AI によって生成されたコンテンツは間違っている可能性があります。">
            <a:extLst>
              <a:ext uri="{FF2B5EF4-FFF2-40B4-BE49-F238E27FC236}">
                <a16:creationId xmlns:a16="http://schemas.microsoft.com/office/drawing/2014/main" id="{93BEC6E0-735C-B420-18B4-3ADB8F463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42" y="117747"/>
            <a:ext cx="3779498" cy="787395"/>
          </a:xfrm>
          <a:prstGeom prst="rect">
            <a:avLst/>
          </a:prstGeom>
        </p:spPr>
      </p:pic>
      <p:pic>
        <p:nvPicPr>
          <p:cNvPr id="8" name="図 7" descr="草の上にあるボトル&#10;&#10;AI によって生成されたコンテンツは間違っている可能性があります。">
            <a:extLst>
              <a:ext uri="{FF2B5EF4-FFF2-40B4-BE49-F238E27FC236}">
                <a16:creationId xmlns:a16="http://schemas.microsoft.com/office/drawing/2014/main" id="{E4EDAB7D-323E-FEA0-E9D4-F332AF696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898" y="1614601"/>
            <a:ext cx="3215640" cy="3215640"/>
          </a:xfrm>
          <a:prstGeom prst="rect">
            <a:avLst/>
          </a:prstGeom>
        </p:spPr>
      </p:pic>
      <p:sp>
        <p:nvSpPr>
          <p:cNvPr id="5" name="四角形: 角を丸くする 4">
            <a:extLst>
              <a:ext uri="{FF2B5EF4-FFF2-40B4-BE49-F238E27FC236}">
                <a16:creationId xmlns:a16="http://schemas.microsoft.com/office/drawing/2014/main" id="{5A78CA16-E4A1-B398-AB9E-2C55281A32A6}"/>
              </a:ext>
            </a:extLst>
          </p:cNvPr>
          <p:cNvSpPr/>
          <p:nvPr/>
        </p:nvSpPr>
        <p:spPr>
          <a:xfrm>
            <a:off x="4602480" y="814629"/>
            <a:ext cx="2164124" cy="439031"/>
          </a:xfrm>
          <a:prstGeom prst="roundRect">
            <a:avLst/>
          </a:prstGeom>
          <a:solidFill>
            <a:schemeClr val="accent3">
              <a:lumMod val="20000"/>
              <a:lumOff val="80000"/>
            </a:schemeClr>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75000"/>
                    <a:lumOff val="25000"/>
                  </a:schemeClr>
                </a:solidFill>
              </a:rPr>
              <a:t>健都で実証</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3267799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E9512-9F94-9158-1D65-AF5F91DCFD1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92AF41E8-9677-41B9-C9FA-ACE38B085DAB}"/>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927BD080-38F6-BD38-3324-14E61609C91B}"/>
              </a:ext>
            </a:extLst>
          </p:cNvPr>
          <p:cNvSpPr>
            <a:spLocks noGrp="1"/>
          </p:cNvSpPr>
          <p:nvPr>
            <p:ph type="sldNum" sz="quarter" idx="12"/>
          </p:nvPr>
        </p:nvSpPr>
        <p:spPr/>
        <p:txBody>
          <a:bodyPr/>
          <a:lstStyle/>
          <a:p>
            <a:fld id="{2AC069A8-8808-4EF8-B520-8CAD8EC66CB7}" type="slidenum">
              <a:rPr kumimoji="1" lang="ja-JP" altLang="en-US" smtClean="0"/>
              <a:t>5</a:t>
            </a:fld>
            <a:endParaRPr kumimoji="1" lang="ja-JP" altLang="en-US"/>
          </a:p>
        </p:txBody>
      </p:sp>
      <p:sp>
        <p:nvSpPr>
          <p:cNvPr id="3" name="テキスト ボックス 2">
            <a:extLst>
              <a:ext uri="{FF2B5EF4-FFF2-40B4-BE49-F238E27FC236}">
                <a16:creationId xmlns:a16="http://schemas.microsoft.com/office/drawing/2014/main" id="{0F70CE91-9E07-9164-908E-08AF94CDC33B}"/>
              </a:ext>
            </a:extLst>
          </p:cNvPr>
          <p:cNvSpPr txBox="1"/>
          <p:nvPr/>
        </p:nvSpPr>
        <p:spPr>
          <a:xfrm>
            <a:off x="359898" y="1116266"/>
            <a:ext cx="4455941" cy="400110"/>
          </a:xfrm>
          <a:prstGeom prst="rect">
            <a:avLst/>
          </a:prstGeom>
          <a:noFill/>
        </p:spPr>
        <p:txBody>
          <a:bodyPr wrap="square" rtlCol="0">
            <a:spAutoFit/>
          </a:bodyPr>
          <a:lstStyle/>
          <a:p>
            <a:r>
              <a:rPr kumimoji="1" lang="ja-JP" altLang="en-US" sz="2000" b="1" dirty="0"/>
              <a:t>株式会社ピーテック</a:t>
            </a:r>
          </a:p>
        </p:txBody>
      </p:sp>
      <p:sp>
        <p:nvSpPr>
          <p:cNvPr id="16" name="テキスト ボックス 15">
            <a:extLst>
              <a:ext uri="{FF2B5EF4-FFF2-40B4-BE49-F238E27FC236}">
                <a16:creationId xmlns:a16="http://schemas.microsoft.com/office/drawing/2014/main" id="{1149A9F1-8CF0-7667-0E3A-6017BE26562A}"/>
              </a:ext>
            </a:extLst>
          </p:cNvPr>
          <p:cNvSpPr txBox="1"/>
          <p:nvPr/>
        </p:nvSpPr>
        <p:spPr>
          <a:xfrm>
            <a:off x="126630" y="8315371"/>
            <a:ext cx="6492262" cy="830997"/>
          </a:xfrm>
          <a:prstGeom prst="rect">
            <a:avLst/>
          </a:prstGeom>
          <a:noFill/>
        </p:spPr>
        <p:txBody>
          <a:bodyPr wrap="square" rtlCol="0">
            <a:spAutoFit/>
          </a:bodyPr>
          <a:lstStyle/>
          <a:p>
            <a:r>
              <a:rPr kumimoji="1" lang="ja-JP" altLang="en-US" sz="1600" dirty="0"/>
              <a:t>製品ページ</a:t>
            </a:r>
            <a:r>
              <a:rPr kumimoji="1" lang="en-US" altLang="ja-JP" sz="1600" dirty="0"/>
              <a:t>URL</a:t>
            </a:r>
            <a:r>
              <a:rPr kumimoji="1" lang="ja-JP" altLang="en-US" sz="1600" dirty="0"/>
              <a:t>：</a:t>
            </a:r>
            <a:r>
              <a:rPr kumimoji="1" lang="en-US" altLang="ja-JP" sz="1600" dirty="0">
                <a:hlinkClick r:id="rId2"/>
              </a:rPr>
              <a:t>https://ptech.jp/products/</a:t>
            </a:r>
            <a:endParaRPr kumimoji="1" lang="en-US" altLang="ja-JP" sz="1600" dirty="0"/>
          </a:p>
          <a:p>
            <a:r>
              <a:rPr kumimoji="1" lang="ja-JP" altLang="en-US" sz="1600" dirty="0"/>
              <a:t>製品動画：</a:t>
            </a:r>
            <a:r>
              <a:rPr kumimoji="1" lang="en-US" altLang="ja-JP" sz="1600" dirty="0">
                <a:hlinkClick r:id="rId3"/>
              </a:rPr>
              <a:t>https://youtu.be/0ChRi2U8qsU</a:t>
            </a:r>
            <a:endParaRPr kumimoji="1" lang="en-US" altLang="ja-JP" sz="1600" dirty="0"/>
          </a:p>
          <a:p>
            <a:endParaRPr kumimoji="1" lang="en-US" altLang="ja-JP" sz="1600" dirty="0"/>
          </a:p>
        </p:txBody>
      </p:sp>
      <p:sp>
        <p:nvSpPr>
          <p:cNvPr id="15" name="テキスト ボックス 14">
            <a:extLst>
              <a:ext uri="{FF2B5EF4-FFF2-40B4-BE49-F238E27FC236}">
                <a16:creationId xmlns:a16="http://schemas.microsoft.com/office/drawing/2014/main" id="{062C9319-B72D-8265-58C7-860734E09D77}"/>
              </a:ext>
            </a:extLst>
          </p:cNvPr>
          <p:cNvSpPr txBox="1"/>
          <p:nvPr/>
        </p:nvSpPr>
        <p:spPr>
          <a:xfrm>
            <a:off x="123622" y="6114858"/>
            <a:ext cx="6745523" cy="2031325"/>
          </a:xfrm>
          <a:prstGeom prst="rect">
            <a:avLst/>
          </a:prstGeom>
          <a:noFill/>
        </p:spPr>
        <p:txBody>
          <a:bodyPr wrap="square">
            <a:spAutoFit/>
          </a:bodyPr>
          <a:lstStyle>
            <a:defPPr>
              <a:defRPr lang="en-US"/>
            </a:defPPr>
            <a:lvl1pPr fontAlgn="base">
              <a:defRPr sz="1400" b="0" i="0">
                <a:solidFill>
                  <a:srgbClr val="242424"/>
                </a:solidFill>
                <a:effectLst/>
                <a:latin typeface="Segoe UI" panose="020B0502040204020203" pitchFamily="34" charset="0"/>
              </a:defRPr>
            </a:lvl1pPr>
          </a:lstStyle>
          <a:p>
            <a:r>
              <a:rPr lang="ja-JP" altLang="en-US" dirty="0"/>
              <a:t>血管年齢測定器「メディカル・アナライザー」</a:t>
            </a:r>
          </a:p>
          <a:p>
            <a:r>
              <a:rPr lang="ja-JP" altLang="en-US" dirty="0"/>
              <a:t>センサーに指先を載せるだけ</a:t>
            </a:r>
          </a:p>
          <a:p>
            <a:r>
              <a:rPr lang="ja-JP" altLang="en-US" dirty="0"/>
              <a:t>僅か</a:t>
            </a:r>
            <a:r>
              <a:rPr lang="en-US" altLang="ja-JP" dirty="0"/>
              <a:t>16</a:t>
            </a:r>
            <a:r>
              <a:rPr lang="ja-JP" altLang="en-US" dirty="0"/>
              <a:t>秒で、誰でもカンタンに血管年齢が測定できます</a:t>
            </a:r>
          </a:p>
          <a:p>
            <a:r>
              <a:rPr lang="ja-JP" altLang="en-US" dirty="0"/>
              <a:t>あなたは、ご自身の健康に自信がありますか？注意を払っていますか？</a:t>
            </a:r>
          </a:p>
          <a:p>
            <a:r>
              <a:rPr lang="ja-JP" altLang="en-US" dirty="0"/>
              <a:t>食事の時間が一定でなかったり、食事の内容が偏ったりしていませんか？</a:t>
            </a:r>
          </a:p>
          <a:p>
            <a:r>
              <a:rPr lang="ja-JP" altLang="en-US" dirty="0"/>
              <a:t>定期的に運動していますか？</a:t>
            </a:r>
          </a:p>
          <a:p>
            <a:r>
              <a:rPr lang="ja-JP" altLang="en-US" dirty="0"/>
              <a:t>運動量が減って、体重が増えてきた人は要注意です。</a:t>
            </a:r>
          </a:p>
          <a:p>
            <a:endParaRPr lang="ja-JP" altLang="en-US" dirty="0"/>
          </a:p>
          <a:p>
            <a:r>
              <a:rPr lang="ja-JP" altLang="en-US" dirty="0"/>
              <a:t>自身の健康に注目し、生活習慣を見直すきっかけとして血管年齢を測りましょう。</a:t>
            </a:r>
          </a:p>
        </p:txBody>
      </p:sp>
      <p:pic>
        <p:nvPicPr>
          <p:cNvPr id="6" name="図 5" descr="ロゴ&#10;&#10;AI によって生成されたコンテンツは間違っている可能性があります。">
            <a:extLst>
              <a:ext uri="{FF2B5EF4-FFF2-40B4-BE49-F238E27FC236}">
                <a16:creationId xmlns:a16="http://schemas.microsoft.com/office/drawing/2014/main" id="{A7CE110E-89AE-06F6-19DD-C6659CB1CD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591" y="172168"/>
            <a:ext cx="2825262" cy="683722"/>
          </a:xfrm>
          <a:prstGeom prst="rect">
            <a:avLst/>
          </a:prstGeom>
        </p:spPr>
      </p:pic>
      <p:pic>
        <p:nvPicPr>
          <p:cNvPr id="10" name="図 9" descr="人, 屋内, 座る, テーブル が含まれている画像&#10;&#10;AI によって生成されたコンテンツは間違っている可能性があります。">
            <a:extLst>
              <a:ext uri="{FF2B5EF4-FFF2-40B4-BE49-F238E27FC236}">
                <a16:creationId xmlns:a16="http://schemas.microsoft.com/office/drawing/2014/main" id="{2A7EE1BD-66E8-DF2F-7F92-9CBCBE7BFE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291" y="2680179"/>
            <a:ext cx="2785825" cy="2785825"/>
          </a:xfrm>
          <a:prstGeom prst="rect">
            <a:avLst/>
          </a:prstGeom>
        </p:spPr>
      </p:pic>
      <p:grpSp>
        <p:nvGrpSpPr>
          <p:cNvPr id="14" name="グループ化 13">
            <a:extLst>
              <a:ext uri="{FF2B5EF4-FFF2-40B4-BE49-F238E27FC236}">
                <a16:creationId xmlns:a16="http://schemas.microsoft.com/office/drawing/2014/main" id="{DC85F9C3-D74A-B17A-8868-9E71FDBCCFF4}"/>
              </a:ext>
            </a:extLst>
          </p:cNvPr>
          <p:cNvGrpSpPr/>
          <p:nvPr/>
        </p:nvGrpSpPr>
        <p:grpSpPr>
          <a:xfrm>
            <a:off x="3302369" y="2649822"/>
            <a:ext cx="2983524" cy="3559551"/>
            <a:chOff x="-5124719" y="1516376"/>
            <a:chExt cx="3848637" cy="4591691"/>
          </a:xfrm>
        </p:grpSpPr>
        <p:pic>
          <p:nvPicPr>
            <p:cNvPr id="12" name="図 11">
              <a:extLst>
                <a:ext uri="{FF2B5EF4-FFF2-40B4-BE49-F238E27FC236}">
                  <a16:creationId xmlns:a16="http://schemas.microsoft.com/office/drawing/2014/main" id="{9861A16A-0140-7E1C-7C24-1187A32186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4719" y="1516376"/>
              <a:ext cx="3848637" cy="4591691"/>
            </a:xfrm>
            <a:prstGeom prst="rect">
              <a:avLst/>
            </a:prstGeom>
          </p:spPr>
        </p:pic>
        <p:sp>
          <p:nvSpPr>
            <p:cNvPr id="13" name="正方形/長方形 12">
              <a:extLst>
                <a:ext uri="{FF2B5EF4-FFF2-40B4-BE49-F238E27FC236}">
                  <a16:creationId xmlns:a16="http://schemas.microsoft.com/office/drawing/2014/main" id="{B342EEDD-2CE2-6895-025A-BE767D4FB581}"/>
                </a:ext>
              </a:extLst>
            </p:cNvPr>
            <p:cNvSpPr/>
            <p:nvPr/>
          </p:nvSpPr>
          <p:spPr>
            <a:xfrm>
              <a:off x="-1991791" y="1776752"/>
              <a:ext cx="715709" cy="10274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58D97C53-D606-8AF0-12C1-BD4798943803}"/>
              </a:ext>
            </a:extLst>
          </p:cNvPr>
          <p:cNvSpPr txBox="1"/>
          <p:nvPr/>
        </p:nvSpPr>
        <p:spPr>
          <a:xfrm>
            <a:off x="303660" y="2299437"/>
            <a:ext cx="2108982" cy="338554"/>
          </a:xfrm>
          <a:prstGeom prst="rect">
            <a:avLst/>
          </a:prstGeom>
          <a:noFill/>
        </p:spPr>
        <p:txBody>
          <a:bodyPr wrap="square" rtlCol="0">
            <a:spAutoFit/>
          </a:bodyPr>
          <a:lstStyle/>
          <a:p>
            <a:r>
              <a:rPr kumimoji="1" lang="ja-JP" altLang="en-US" sz="1600" b="1" dirty="0"/>
              <a:t>血管年齢測定器</a:t>
            </a:r>
          </a:p>
        </p:txBody>
      </p:sp>
      <p:sp>
        <p:nvSpPr>
          <p:cNvPr id="19" name="テキスト ボックス 18">
            <a:extLst>
              <a:ext uri="{FF2B5EF4-FFF2-40B4-BE49-F238E27FC236}">
                <a16:creationId xmlns:a16="http://schemas.microsoft.com/office/drawing/2014/main" id="{195EAF17-4F4E-E28E-3081-316B3FED2497}"/>
              </a:ext>
            </a:extLst>
          </p:cNvPr>
          <p:cNvSpPr txBox="1"/>
          <p:nvPr/>
        </p:nvSpPr>
        <p:spPr>
          <a:xfrm>
            <a:off x="3240694" y="2294088"/>
            <a:ext cx="3639596" cy="338554"/>
          </a:xfrm>
          <a:prstGeom prst="rect">
            <a:avLst/>
          </a:prstGeom>
          <a:noFill/>
        </p:spPr>
        <p:txBody>
          <a:bodyPr wrap="square" rtlCol="0">
            <a:spAutoFit/>
          </a:bodyPr>
          <a:lstStyle/>
          <a:p>
            <a:r>
              <a:rPr kumimoji="1" lang="ja-JP" altLang="en-US" sz="1600" b="1" dirty="0"/>
              <a:t>記憶力</a:t>
            </a:r>
            <a:r>
              <a:rPr kumimoji="1" lang="en-US" altLang="ja-JP" sz="1600" b="1" dirty="0"/>
              <a:t>/</a:t>
            </a:r>
            <a:r>
              <a:rPr kumimoji="1" lang="ja-JP" altLang="en-US" sz="1600" b="1" dirty="0"/>
              <a:t>俊敏性チェックプログラム</a:t>
            </a:r>
            <a:endParaRPr kumimoji="1" lang="en-US" altLang="ja-JP" sz="1600" b="1" dirty="0"/>
          </a:p>
        </p:txBody>
      </p:sp>
      <p:sp>
        <p:nvSpPr>
          <p:cNvPr id="4" name="リボン: 上に曲がる 3">
            <a:extLst>
              <a:ext uri="{FF2B5EF4-FFF2-40B4-BE49-F238E27FC236}">
                <a16:creationId xmlns:a16="http://schemas.microsoft.com/office/drawing/2014/main" id="{B045860B-50E3-44FA-96CF-7126F17588F1}"/>
              </a:ext>
            </a:extLst>
          </p:cNvPr>
          <p:cNvSpPr/>
          <p:nvPr/>
        </p:nvSpPr>
        <p:spPr>
          <a:xfrm>
            <a:off x="4765840" y="1284561"/>
            <a:ext cx="1930448" cy="644170"/>
          </a:xfrm>
          <a:prstGeom prst="ribbon2">
            <a:avLst>
              <a:gd name="adj1" fmla="val 15035"/>
              <a:gd name="adj2" fmla="val 74669"/>
            </a:avLst>
          </a:prstGeom>
          <a:solidFill>
            <a:srgbClr val="E5000D"/>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万博出展</a:t>
            </a:r>
          </a:p>
        </p:txBody>
      </p:sp>
      <p:sp>
        <p:nvSpPr>
          <p:cNvPr id="5" name="四角形: 角を丸くする 4">
            <a:extLst>
              <a:ext uri="{FF2B5EF4-FFF2-40B4-BE49-F238E27FC236}">
                <a16:creationId xmlns:a16="http://schemas.microsoft.com/office/drawing/2014/main" id="{FBE6066C-3A53-25B1-58FE-8C9F5BC92A5C}"/>
              </a:ext>
            </a:extLst>
          </p:cNvPr>
          <p:cNvSpPr/>
          <p:nvPr/>
        </p:nvSpPr>
        <p:spPr>
          <a:xfrm>
            <a:off x="4602480" y="169709"/>
            <a:ext cx="2164124" cy="527403"/>
          </a:xfrm>
          <a:prstGeom prst="roundRect">
            <a:avLst/>
          </a:prstGeom>
          <a:solidFill>
            <a:srgbClr val="036EB8"/>
          </a:solidFill>
          <a:ln>
            <a:solidFill>
              <a:srgbClr val="036EB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アンチエイジング</a:t>
            </a:r>
            <a:endParaRPr kumimoji="1" lang="en-US" altLang="ja-JP" b="1" dirty="0"/>
          </a:p>
        </p:txBody>
      </p:sp>
      <p:sp>
        <p:nvSpPr>
          <p:cNvPr id="7" name="四角形: 角を丸くする 6">
            <a:extLst>
              <a:ext uri="{FF2B5EF4-FFF2-40B4-BE49-F238E27FC236}">
                <a16:creationId xmlns:a16="http://schemas.microsoft.com/office/drawing/2014/main" id="{24A04E80-C05A-DB21-18C9-9EE9F2C231CD}"/>
              </a:ext>
            </a:extLst>
          </p:cNvPr>
          <p:cNvSpPr/>
          <p:nvPr/>
        </p:nvSpPr>
        <p:spPr>
          <a:xfrm>
            <a:off x="4602480" y="778759"/>
            <a:ext cx="2164124" cy="439031"/>
          </a:xfrm>
          <a:prstGeom prst="roundRect">
            <a:avLst/>
          </a:prstGeom>
          <a:solidFill>
            <a:schemeClr val="accent3">
              <a:lumMod val="20000"/>
              <a:lumOff val="80000"/>
            </a:schemeClr>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75000"/>
                    <a:lumOff val="25000"/>
                  </a:schemeClr>
                </a:solidFill>
              </a:rPr>
              <a:t>健都で実証</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15432502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2325</TotalTime>
  <Words>608</Words>
  <Application>Microsoft Office PowerPoint</Application>
  <PresentationFormat>A4 210 x 297 mm</PresentationFormat>
  <Paragraphs>57</Paragraphs>
  <Slides>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游ゴシック</vt:lpstr>
      <vt:lpstr>Aptos</vt:lpstr>
      <vt:lpstr>Aptos Display</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横地 佑介 プロダク Ｐ関一部 Ｐ関一一</dc:creator>
  <cp:lastModifiedBy>横地 佑介 プロダク Ｐ関一部 Ｐ関一一</cp:lastModifiedBy>
  <cp:revision>18</cp:revision>
  <dcterms:created xsi:type="dcterms:W3CDTF">2025-09-01T04:36:41Z</dcterms:created>
  <dcterms:modified xsi:type="dcterms:W3CDTF">2025-09-11T05:02:25Z</dcterms:modified>
</cp:coreProperties>
</file>